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55"/>
  </p:notesMasterIdLst>
  <p:sldIdLst>
    <p:sldId id="256" r:id="rId2"/>
    <p:sldId id="257" r:id="rId3"/>
    <p:sldId id="258" r:id="rId4"/>
    <p:sldId id="259" r:id="rId5"/>
    <p:sldId id="261" r:id="rId6"/>
    <p:sldId id="260" r:id="rId7"/>
    <p:sldId id="262" r:id="rId8"/>
    <p:sldId id="263" r:id="rId9"/>
    <p:sldId id="264" r:id="rId10"/>
    <p:sldId id="265" r:id="rId11"/>
    <p:sldId id="267" r:id="rId12"/>
    <p:sldId id="268" r:id="rId13"/>
    <p:sldId id="269" r:id="rId14"/>
    <p:sldId id="270" r:id="rId15"/>
    <p:sldId id="271" r:id="rId16"/>
    <p:sldId id="272" r:id="rId17"/>
    <p:sldId id="266"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7" r:id="rId47"/>
    <p:sldId id="301" r:id="rId48"/>
    <p:sldId id="302" r:id="rId49"/>
    <p:sldId id="303" r:id="rId50"/>
    <p:sldId id="304" r:id="rId51"/>
    <p:sldId id="305" r:id="rId52"/>
    <p:sldId id="306" r:id="rId53"/>
    <p:sldId id="308"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gif>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jpeg>
</file>

<file path=ppt/media/image44.jpeg>
</file>

<file path=ppt/media/image45.jpeg>
</file>

<file path=ppt/media/image46.png>
</file>

<file path=ppt/media/image47.gif>
</file>

<file path=ppt/media/image48.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28E997-892F-493B-B897-03F2EFE4BAA0}" type="datetimeFigureOut">
              <a:rPr lang="en-AU" smtClean="0"/>
              <a:t>12/10/2020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3F391-25B4-4929-A413-28CDCA6B1DD1}" type="slidenum">
              <a:rPr lang="en-AU" smtClean="0"/>
              <a:t>‹#›</a:t>
            </a:fld>
            <a:endParaRPr lang="en-AU"/>
          </a:p>
        </p:txBody>
      </p:sp>
    </p:spTree>
    <p:extLst>
      <p:ext uri="{BB962C8B-B14F-4D97-AF65-F5344CB8AC3E}">
        <p14:creationId xmlns:p14="http://schemas.microsoft.com/office/powerpoint/2010/main" val="3907944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08871D-B3FB-4808-9C24-51BF8B6F2D39}" type="datetime1">
              <a:rPr lang="en-AU" smtClean="0"/>
              <a:t>12/10/2020</a:t>
            </a:fld>
            <a:endParaRPr lang="en-AU"/>
          </a:p>
        </p:txBody>
      </p:sp>
      <p:sp>
        <p:nvSpPr>
          <p:cNvPr id="5" name="Footer Placeholder 4"/>
          <p:cNvSpPr>
            <a:spLocks noGrp="1"/>
          </p:cNvSpPr>
          <p:nvPr>
            <p:ph type="ftr" sz="quarter" idx="11"/>
          </p:nvPr>
        </p:nvSpPr>
        <p:spPr/>
        <p:txBody>
          <a:bodyPr/>
          <a:lstStyle/>
          <a:p>
            <a:r>
              <a:rPr lang="en-AU"/>
              <a:t>PPT BY: MADHAV MISHRA</a:t>
            </a:r>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DFF88010-E2A5-4677-AC5B-1AAE821EEE88}" type="slidenum">
              <a:rPr lang="en-AU" smtClean="0"/>
              <a:t>‹#›</a:t>
            </a:fld>
            <a:endParaRPr lang="en-AU"/>
          </a:p>
        </p:txBody>
      </p:sp>
    </p:spTree>
    <p:extLst>
      <p:ext uri="{BB962C8B-B14F-4D97-AF65-F5344CB8AC3E}">
        <p14:creationId xmlns:p14="http://schemas.microsoft.com/office/powerpoint/2010/main" val="1818512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4265C4-5586-43DD-8575-E93130272CE3}" type="datetime1">
              <a:rPr lang="en-AU" smtClean="0"/>
              <a:t>12/10/2020</a:t>
            </a:fld>
            <a:endParaRPr lang="en-AU"/>
          </a:p>
        </p:txBody>
      </p:sp>
      <p:sp>
        <p:nvSpPr>
          <p:cNvPr id="5" name="Footer Placeholder 4"/>
          <p:cNvSpPr>
            <a:spLocks noGrp="1"/>
          </p:cNvSpPr>
          <p:nvPr>
            <p:ph type="ftr" sz="quarter" idx="11"/>
          </p:nvPr>
        </p:nvSpPr>
        <p:spPr/>
        <p:txBody>
          <a:bodyPr/>
          <a:lstStyle/>
          <a:p>
            <a:r>
              <a:rPr lang="en-AU"/>
              <a:t>PPT BY: MADHAV MISHRA</a:t>
            </a:r>
          </a:p>
        </p:txBody>
      </p:sp>
      <p:sp>
        <p:nvSpPr>
          <p:cNvPr id="6" name="Slide Number Placeholder 5"/>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3364287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E8C3B-FEE1-41F8-AA99-FB6CE0DD83A7}" type="datetime1">
              <a:rPr lang="en-AU" smtClean="0"/>
              <a:t>12/10/2020</a:t>
            </a:fld>
            <a:endParaRPr lang="en-AU"/>
          </a:p>
        </p:txBody>
      </p:sp>
      <p:sp>
        <p:nvSpPr>
          <p:cNvPr id="5" name="Footer Placeholder 4"/>
          <p:cNvSpPr>
            <a:spLocks noGrp="1"/>
          </p:cNvSpPr>
          <p:nvPr>
            <p:ph type="ftr" sz="quarter" idx="11"/>
          </p:nvPr>
        </p:nvSpPr>
        <p:spPr/>
        <p:txBody>
          <a:bodyPr/>
          <a:lstStyle/>
          <a:p>
            <a:r>
              <a:rPr lang="en-AU"/>
              <a:t>PPT BY: MADHAV MISHRA</a:t>
            </a:r>
          </a:p>
        </p:txBody>
      </p:sp>
      <p:sp>
        <p:nvSpPr>
          <p:cNvPr id="6" name="Slide Number Placeholder 5"/>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2270501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05A4F8-1857-4EBB-BC3F-CC0DD16F9C02}" type="datetime1">
              <a:rPr lang="en-AU" smtClean="0"/>
              <a:t>12/10/2020</a:t>
            </a:fld>
            <a:endParaRPr lang="en-AU"/>
          </a:p>
        </p:txBody>
      </p:sp>
      <p:sp>
        <p:nvSpPr>
          <p:cNvPr id="5" name="Footer Placeholder 4"/>
          <p:cNvSpPr>
            <a:spLocks noGrp="1"/>
          </p:cNvSpPr>
          <p:nvPr>
            <p:ph type="ftr" sz="quarter" idx="11"/>
          </p:nvPr>
        </p:nvSpPr>
        <p:spPr/>
        <p:txBody>
          <a:bodyPr/>
          <a:lstStyle/>
          <a:p>
            <a:r>
              <a:rPr lang="en-AU"/>
              <a:t>PPT BY: MADHAV MISHRA</a:t>
            </a:r>
          </a:p>
        </p:txBody>
      </p:sp>
      <p:sp>
        <p:nvSpPr>
          <p:cNvPr id="6" name="Slide Number Placeholder 5"/>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1636926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E7277A04-794A-4503-91EB-B8B562A2B69A}" type="datetime1">
              <a:rPr lang="en-AU" smtClean="0"/>
              <a:t>12/10/2020</a:t>
            </a:fld>
            <a:endParaRPr lang="en-AU"/>
          </a:p>
        </p:txBody>
      </p:sp>
      <p:sp>
        <p:nvSpPr>
          <p:cNvPr id="5" name="Footer Placeholder 4"/>
          <p:cNvSpPr>
            <a:spLocks noGrp="1"/>
          </p:cNvSpPr>
          <p:nvPr>
            <p:ph type="ftr" sz="quarter" idx="11"/>
          </p:nvPr>
        </p:nvSpPr>
        <p:spPr>
          <a:xfrm>
            <a:off x="2182708" y="6272784"/>
            <a:ext cx="6327648" cy="365125"/>
          </a:xfrm>
        </p:spPr>
        <p:txBody>
          <a:bodyPr/>
          <a:lstStyle/>
          <a:p>
            <a:r>
              <a:rPr lang="en-AU"/>
              <a:t>PPT BY: MADHAV MISHRA</a:t>
            </a:r>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DFF88010-E2A5-4677-AC5B-1AAE821EEE88}" type="slidenum">
              <a:rPr lang="en-AU" smtClean="0"/>
              <a:t>‹#›</a:t>
            </a:fld>
            <a:endParaRPr lang="en-AU"/>
          </a:p>
        </p:txBody>
      </p:sp>
    </p:spTree>
    <p:extLst>
      <p:ext uri="{BB962C8B-B14F-4D97-AF65-F5344CB8AC3E}">
        <p14:creationId xmlns:p14="http://schemas.microsoft.com/office/powerpoint/2010/main" val="3131808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DC1D25-5125-4356-9D3B-3B09FB580965}" type="datetime1">
              <a:rPr lang="en-AU" smtClean="0"/>
              <a:t>12/10/2020</a:t>
            </a:fld>
            <a:endParaRPr lang="en-AU"/>
          </a:p>
        </p:txBody>
      </p:sp>
      <p:sp>
        <p:nvSpPr>
          <p:cNvPr id="6" name="Footer Placeholder 5"/>
          <p:cNvSpPr>
            <a:spLocks noGrp="1"/>
          </p:cNvSpPr>
          <p:nvPr>
            <p:ph type="ftr" sz="quarter" idx="11"/>
          </p:nvPr>
        </p:nvSpPr>
        <p:spPr/>
        <p:txBody>
          <a:bodyPr/>
          <a:lstStyle/>
          <a:p>
            <a:r>
              <a:rPr lang="en-AU"/>
              <a:t>PPT BY: MADHAV MISHRA</a:t>
            </a:r>
          </a:p>
        </p:txBody>
      </p:sp>
      <p:sp>
        <p:nvSpPr>
          <p:cNvPr id="7" name="Slide Number Placeholder 6"/>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1273038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E4A3A2-1D3D-4C10-B3E5-EBF4FCCB2C85}" type="datetime1">
              <a:rPr lang="en-AU" smtClean="0"/>
              <a:t>12/10/2020</a:t>
            </a:fld>
            <a:endParaRPr lang="en-AU"/>
          </a:p>
        </p:txBody>
      </p:sp>
      <p:sp>
        <p:nvSpPr>
          <p:cNvPr id="8" name="Footer Placeholder 7"/>
          <p:cNvSpPr>
            <a:spLocks noGrp="1"/>
          </p:cNvSpPr>
          <p:nvPr>
            <p:ph type="ftr" sz="quarter" idx="11"/>
          </p:nvPr>
        </p:nvSpPr>
        <p:spPr/>
        <p:txBody>
          <a:bodyPr/>
          <a:lstStyle/>
          <a:p>
            <a:r>
              <a:rPr lang="en-AU"/>
              <a:t>PPT BY: MADHAV MISHRA</a:t>
            </a:r>
          </a:p>
        </p:txBody>
      </p:sp>
      <p:sp>
        <p:nvSpPr>
          <p:cNvPr id="9" name="Slide Number Placeholder 8"/>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1341343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97425D-AC49-4BF7-8F6C-FFEED3DDC661}" type="datetime1">
              <a:rPr lang="en-AU" smtClean="0"/>
              <a:t>12/10/2020</a:t>
            </a:fld>
            <a:endParaRPr lang="en-AU"/>
          </a:p>
        </p:txBody>
      </p:sp>
      <p:sp>
        <p:nvSpPr>
          <p:cNvPr id="4" name="Footer Placeholder 3"/>
          <p:cNvSpPr>
            <a:spLocks noGrp="1"/>
          </p:cNvSpPr>
          <p:nvPr>
            <p:ph type="ftr" sz="quarter" idx="11"/>
          </p:nvPr>
        </p:nvSpPr>
        <p:spPr/>
        <p:txBody>
          <a:bodyPr/>
          <a:lstStyle/>
          <a:p>
            <a:r>
              <a:rPr lang="en-AU"/>
              <a:t>PPT BY: MADHAV MISHRA</a:t>
            </a:r>
          </a:p>
        </p:txBody>
      </p:sp>
      <p:sp>
        <p:nvSpPr>
          <p:cNvPr id="5" name="Slide Number Placeholder 4"/>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181398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39D38-6586-4095-93E2-5E26DE64BE16}" type="datetime1">
              <a:rPr lang="en-AU" smtClean="0"/>
              <a:t>12/10/2020</a:t>
            </a:fld>
            <a:endParaRPr lang="en-AU"/>
          </a:p>
        </p:txBody>
      </p:sp>
      <p:sp>
        <p:nvSpPr>
          <p:cNvPr id="3" name="Footer Placeholder 2"/>
          <p:cNvSpPr>
            <a:spLocks noGrp="1"/>
          </p:cNvSpPr>
          <p:nvPr>
            <p:ph type="ftr" sz="quarter" idx="11"/>
          </p:nvPr>
        </p:nvSpPr>
        <p:spPr/>
        <p:txBody>
          <a:bodyPr/>
          <a:lstStyle/>
          <a:p>
            <a:r>
              <a:rPr lang="en-AU"/>
              <a:t>PPT BY: MADHAV MISHRA</a:t>
            </a:r>
          </a:p>
        </p:txBody>
      </p:sp>
      <p:sp>
        <p:nvSpPr>
          <p:cNvPr id="4" name="Slide Number Placeholder 3"/>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3751312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59B5108-221F-46F8-8B54-C80AB46142A0}" type="datetime1">
              <a:rPr lang="en-AU" smtClean="0"/>
              <a:t>12/10/2020</a:t>
            </a:fld>
            <a:endParaRPr lang="en-AU"/>
          </a:p>
        </p:txBody>
      </p:sp>
      <p:sp>
        <p:nvSpPr>
          <p:cNvPr id="6" name="Footer Placeholder 5"/>
          <p:cNvSpPr>
            <a:spLocks noGrp="1"/>
          </p:cNvSpPr>
          <p:nvPr>
            <p:ph type="ftr" sz="quarter" idx="11"/>
          </p:nvPr>
        </p:nvSpPr>
        <p:spPr/>
        <p:txBody>
          <a:bodyPr/>
          <a:lstStyle/>
          <a:p>
            <a:r>
              <a:rPr lang="en-AU"/>
              <a:t>PPT BY: MADHAV MISHRA</a:t>
            </a:r>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171791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3D565F-0EF0-4692-AD50-FE96E76C6C5A}" type="datetime1">
              <a:rPr lang="en-AU" smtClean="0"/>
              <a:t>12/10/2020</a:t>
            </a:fld>
            <a:endParaRPr lang="en-AU"/>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FF88010-E2A5-4677-AC5B-1AAE821EEE88}" type="slidenum">
              <a:rPr lang="en-AU" smtClean="0"/>
              <a:t>‹#›</a:t>
            </a:fld>
            <a:endParaRPr lang="en-AU"/>
          </a:p>
        </p:txBody>
      </p:sp>
    </p:spTree>
    <p:extLst>
      <p:ext uri="{BB962C8B-B14F-4D97-AF65-F5344CB8AC3E}">
        <p14:creationId xmlns:p14="http://schemas.microsoft.com/office/powerpoint/2010/main" val="3969488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0EEDBF83-82F0-477E-B3BD-ED50427F09C9}" type="datetime1">
              <a:rPr lang="en-AU" smtClean="0"/>
              <a:t>12/10/2020</a:t>
            </a:fld>
            <a:endParaRPr lang="en-AU"/>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r>
              <a:rPr lang="en-AU"/>
              <a:t>PPT BY: MADHAV MISHRA</a:t>
            </a:r>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DFF88010-E2A5-4677-AC5B-1AAE821EEE88}" type="slidenum">
              <a:rPr lang="en-AU" smtClean="0"/>
              <a:t>‹#›</a:t>
            </a:fld>
            <a:endParaRPr lang="en-AU"/>
          </a:p>
        </p:txBody>
      </p:sp>
    </p:spTree>
    <p:extLst>
      <p:ext uri="{BB962C8B-B14F-4D97-AF65-F5344CB8AC3E}">
        <p14:creationId xmlns:p14="http://schemas.microsoft.com/office/powerpoint/2010/main" val="420190182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investopedia.com/terms/l/line-of-best-fit.asp" TargetMode="External"/><Relationship Id="rId2" Type="http://schemas.openxmlformats.org/officeDocument/2006/relationships/hyperlink" Target="https://www.investopedia.com/terms/l/least-squares.asp" TargetMode="External"/><Relationship Id="rId1" Type="http://schemas.openxmlformats.org/officeDocument/2006/relationships/slideLayout" Target="../slideLayouts/slideLayout2.xml"/><Relationship Id="rId4" Type="http://schemas.openxmlformats.org/officeDocument/2006/relationships/hyperlink" Target="https://www.investopedia.com/terms/r/regression.asp"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25.jpeg"/></Relationships>
</file>

<file path=ppt/slides/_rels/slide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26.jpeg"/></Relationships>
</file>

<file path=ppt/slides/_rels/slide3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2.png"/><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1.jpeg"/></Relationships>
</file>

<file path=ppt/slides/_rels/slide4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2.png"/></Relationships>
</file>

<file path=ppt/slides/_rels/slide4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8.gif"/><Relationship Id="rId2" Type="http://schemas.openxmlformats.org/officeDocument/2006/relationships/image" Target="../media/image47.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https://brilliant.org/wiki/forms-of-linear-equations/" TargetMode="External"/><Relationship Id="rId2" Type="http://schemas.openxmlformats.org/officeDocument/2006/relationships/hyperlink" Target="https://brilliant.org/wiki/function-terminology/"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65DF-0A5D-4D3A-8416-E1C42B7C0A7E}"/>
              </a:ext>
            </a:extLst>
          </p:cNvPr>
          <p:cNvSpPr>
            <a:spLocks noGrp="1"/>
          </p:cNvSpPr>
          <p:nvPr>
            <p:ph type="ctrTitle"/>
          </p:nvPr>
        </p:nvSpPr>
        <p:spPr/>
        <p:txBody>
          <a:bodyPr/>
          <a:lstStyle/>
          <a:p>
            <a:pPr algn="ctr"/>
            <a:r>
              <a:rPr lang="en-AU" b="1" dirty="0">
                <a:latin typeface="Comic Sans MS" panose="030F0702030302020204" pitchFamily="66" charset="0"/>
              </a:rPr>
              <a:t>Machine Learning</a:t>
            </a:r>
            <a:endParaRPr lang="en-AU" dirty="0"/>
          </a:p>
        </p:txBody>
      </p:sp>
      <p:sp>
        <p:nvSpPr>
          <p:cNvPr id="3" name="Subtitle 2">
            <a:extLst>
              <a:ext uri="{FF2B5EF4-FFF2-40B4-BE49-F238E27FC236}">
                <a16:creationId xmlns:a16="http://schemas.microsoft.com/office/drawing/2014/main" id="{74BFBB9F-447A-4CF9-9A35-0D5E4519FC68}"/>
              </a:ext>
            </a:extLst>
          </p:cNvPr>
          <p:cNvSpPr>
            <a:spLocks noGrp="1"/>
          </p:cNvSpPr>
          <p:nvPr>
            <p:ph type="subTitle" idx="1"/>
          </p:nvPr>
        </p:nvSpPr>
        <p:spPr/>
        <p:txBody>
          <a:bodyPr/>
          <a:lstStyle/>
          <a:p>
            <a:r>
              <a:rPr lang="en-AU" dirty="0"/>
              <a:t>Unit - 3</a:t>
            </a:r>
          </a:p>
        </p:txBody>
      </p:sp>
    </p:spTree>
    <p:extLst>
      <p:ext uri="{BB962C8B-B14F-4D97-AF65-F5344CB8AC3E}">
        <p14:creationId xmlns:p14="http://schemas.microsoft.com/office/powerpoint/2010/main" val="22052712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0AA1F-6015-47C7-A30F-0F055C7A585B}"/>
              </a:ext>
            </a:extLst>
          </p:cNvPr>
          <p:cNvSpPr>
            <a:spLocks noGrp="1"/>
          </p:cNvSpPr>
          <p:nvPr>
            <p:ph type="title"/>
          </p:nvPr>
        </p:nvSpPr>
        <p:spPr>
          <a:xfrm>
            <a:off x="1069848" y="220091"/>
            <a:ext cx="10058400" cy="458048"/>
          </a:xfrm>
        </p:spPr>
        <p:txBody>
          <a:bodyPr>
            <a:normAutofit fontScale="90000"/>
          </a:bodyPr>
          <a:lstStyle/>
          <a:p>
            <a:r>
              <a:rPr lang="en-AU" dirty="0"/>
              <a:t>Regularized Regression</a:t>
            </a:r>
          </a:p>
        </p:txBody>
      </p:sp>
      <p:sp>
        <p:nvSpPr>
          <p:cNvPr id="3" name="Content Placeholder 2">
            <a:extLst>
              <a:ext uri="{FF2B5EF4-FFF2-40B4-BE49-F238E27FC236}">
                <a16:creationId xmlns:a16="http://schemas.microsoft.com/office/drawing/2014/main" id="{30B4C0F4-9D47-4183-9038-C0665710C898}"/>
              </a:ext>
            </a:extLst>
          </p:cNvPr>
          <p:cNvSpPr>
            <a:spLocks noGrp="1"/>
          </p:cNvSpPr>
          <p:nvPr>
            <p:ph idx="1"/>
          </p:nvPr>
        </p:nvSpPr>
        <p:spPr>
          <a:xfrm>
            <a:off x="1069848" y="791851"/>
            <a:ext cx="10058400" cy="5846057"/>
          </a:xfrm>
        </p:spPr>
        <p:txBody>
          <a:bodyPr>
            <a:normAutofit fontScale="92500" lnSpcReduction="10000"/>
          </a:bodyPr>
          <a:lstStyle/>
          <a:p>
            <a:r>
              <a:rPr lang="en-AU" dirty="0"/>
              <a:t>Regularization is used as a solution to get rid out of the overfitting problem in multivariate regression, but it can be used in both univariate and multivariate regression.</a:t>
            </a:r>
          </a:p>
          <a:p>
            <a:r>
              <a:rPr lang="en-AU" dirty="0"/>
              <a:t>In general, regularization means to make things regular or acceptable.</a:t>
            </a:r>
          </a:p>
          <a:p>
            <a:r>
              <a:rPr lang="en-AU" dirty="0"/>
              <a:t>In the context of machine learning, regularization is the process which regularizes or shrinks the coefficients towards zero and in simple words, regularization discourages learning a more complex or flexible model, to prevent overfitting.</a:t>
            </a:r>
          </a:p>
          <a:p>
            <a:r>
              <a:rPr lang="en-AU" b="1" dirty="0"/>
              <a:t>How Does Regularization Work?</a:t>
            </a:r>
            <a:endParaRPr lang="en-AU" dirty="0"/>
          </a:p>
          <a:p>
            <a:pPr marL="0" indent="0">
              <a:buNone/>
            </a:pPr>
            <a:r>
              <a:rPr lang="en-AU" dirty="0"/>
              <a:t>The basic idea is to penalize the complex models i.e. adding a complexity term that would give a bigger loss for complex models. To understand it, let’s consider a simple relation for linear regression. Mathematically, it is stated as below:</a:t>
            </a:r>
            <a:br>
              <a:rPr lang="en-AU" dirty="0"/>
            </a:br>
            <a:endParaRPr lang="en-AU" dirty="0"/>
          </a:p>
          <a:p>
            <a:pPr marL="0" indent="0" algn="ctr">
              <a:buNone/>
            </a:pPr>
            <a:r>
              <a:rPr lang="en-AU" b="1" dirty="0"/>
              <a:t>Y≈ W_0+ W_1 X_1+ W_2 X_(2 )+⋯+W_P X_P</a:t>
            </a:r>
          </a:p>
          <a:p>
            <a:pPr>
              <a:buFont typeface="Wingdings" panose="05000000000000000000" pitchFamily="2" charset="2"/>
              <a:buChar char="Ø"/>
            </a:pPr>
            <a:r>
              <a:rPr lang="en-AU" dirty="0"/>
              <a:t>Where Y is the value to be predicted,</a:t>
            </a:r>
          </a:p>
          <a:p>
            <a:pPr>
              <a:buFont typeface="Wingdings" panose="05000000000000000000" pitchFamily="2" charset="2"/>
              <a:buChar char="Ø"/>
            </a:pPr>
            <a:r>
              <a:rPr lang="en-AU" dirty="0"/>
              <a:t>X_1,X_(2 ),〖…,X〗_P , are the features deciding the value of Y.</a:t>
            </a:r>
          </a:p>
          <a:p>
            <a:pPr>
              <a:buFont typeface="Wingdings" panose="05000000000000000000" pitchFamily="2" charset="2"/>
              <a:buChar char="Ø"/>
            </a:pPr>
            <a:r>
              <a:rPr lang="en-AU" dirty="0"/>
              <a:t>W_1,W_(2 ),〖…,W〗_P , are the weights attached to the features X_1,X_(2 ),〖…,X〗_P respectively.</a:t>
            </a:r>
          </a:p>
          <a:p>
            <a:pPr>
              <a:buFont typeface="Wingdings" panose="05000000000000000000" pitchFamily="2" charset="2"/>
              <a:buChar char="Ø"/>
            </a:pPr>
            <a:r>
              <a:rPr lang="en-AU" dirty="0"/>
              <a:t>W_0 represents the bias.</a:t>
            </a:r>
          </a:p>
        </p:txBody>
      </p:sp>
      <p:sp>
        <p:nvSpPr>
          <p:cNvPr id="4" name="Footer Placeholder 3">
            <a:extLst>
              <a:ext uri="{FF2B5EF4-FFF2-40B4-BE49-F238E27FC236}">
                <a16:creationId xmlns:a16="http://schemas.microsoft.com/office/drawing/2014/main" id="{A6E6C2E7-6F3B-490D-B873-0B39FE12EC07}"/>
              </a:ext>
            </a:extLst>
          </p:cNvPr>
          <p:cNvSpPr>
            <a:spLocks noGrp="1"/>
          </p:cNvSpPr>
          <p:nvPr>
            <p:ph type="ftr" sz="quarter" idx="11"/>
          </p:nvPr>
        </p:nvSpPr>
        <p:spPr>
          <a:xfrm>
            <a:off x="9346016" y="6272784"/>
            <a:ext cx="2032136" cy="365125"/>
          </a:xfrm>
        </p:spPr>
        <p:txBody>
          <a:bodyPr/>
          <a:lstStyle/>
          <a:p>
            <a:r>
              <a:rPr lang="en-AU" dirty="0"/>
              <a:t>PPT BY: MADHAV MISHRA</a:t>
            </a:r>
          </a:p>
        </p:txBody>
      </p:sp>
      <p:sp>
        <p:nvSpPr>
          <p:cNvPr id="5" name="Slide Number Placeholder 4">
            <a:extLst>
              <a:ext uri="{FF2B5EF4-FFF2-40B4-BE49-F238E27FC236}">
                <a16:creationId xmlns:a16="http://schemas.microsoft.com/office/drawing/2014/main" id="{BBB4FF26-0563-481E-8F76-943ED54AC1F0}"/>
              </a:ext>
            </a:extLst>
          </p:cNvPr>
          <p:cNvSpPr>
            <a:spLocks noGrp="1"/>
          </p:cNvSpPr>
          <p:nvPr>
            <p:ph type="sldNum" sz="quarter" idx="12"/>
          </p:nvPr>
        </p:nvSpPr>
        <p:spPr/>
        <p:txBody>
          <a:bodyPr/>
          <a:lstStyle/>
          <a:p>
            <a:fld id="{DFF88010-E2A5-4677-AC5B-1AAE821EEE88}" type="slidenum">
              <a:rPr lang="en-AU" smtClean="0"/>
              <a:t>10</a:t>
            </a:fld>
            <a:endParaRPr lang="en-AU"/>
          </a:p>
        </p:txBody>
      </p:sp>
    </p:spTree>
    <p:extLst>
      <p:ext uri="{BB962C8B-B14F-4D97-AF65-F5344CB8AC3E}">
        <p14:creationId xmlns:p14="http://schemas.microsoft.com/office/powerpoint/2010/main" val="2847270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40B393-528D-44EB-967B-DEA7A8B31372}"/>
              </a:ext>
            </a:extLst>
          </p:cNvPr>
          <p:cNvSpPr>
            <a:spLocks noGrp="1"/>
          </p:cNvSpPr>
          <p:nvPr>
            <p:ph idx="1"/>
          </p:nvPr>
        </p:nvSpPr>
        <p:spPr>
          <a:xfrm>
            <a:off x="1069848" y="311085"/>
            <a:ext cx="10058400" cy="5861115"/>
          </a:xfrm>
        </p:spPr>
        <p:txBody>
          <a:bodyPr/>
          <a:lstStyle/>
          <a:p>
            <a:r>
              <a:rPr lang="en-AU" dirty="0"/>
              <a:t>Regularization keeps all the features in Multivariate regression but reduces magnitude values of parameters </a:t>
            </a:r>
            <a:r>
              <a:rPr lang="en-AU" dirty="0" err="1"/>
              <a:t>θ</a:t>
            </a:r>
            <a:r>
              <a:rPr lang="en-AU" baseline="-25000" dirty="0" err="1"/>
              <a:t>j</a:t>
            </a:r>
            <a:endParaRPr lang="en-AU" dirty="0"/>
          </a:p>
          <a:p>
            <a:pPr marL="0" indent="0" algn="ctr">
              <a:buNone/>
            </a:pPr>
            <a:r>
              <a:rPr lang="en-AU" dirty="0"/>
              <a:t>( θ mean weight of your function )</a:t>
            </a:r>
          </a:p>
          <a:p>
            <a:r>
              <a:rPr lang="en-AU" dirty="0"/>
              <a:t> </a:t>
            </a:r>
            <a:r>
              <a:rPr lang="en-AU" dirty="0">
                <a:solidFill>
                  <a:srgbClr val="FF0000"/>
                </a:solidFill>
              </a:rPr>
              <a:t>Cost Function : It is a measure that measures the performance of a ML model for a given data.</a:t>
            </a:r>
          </a:p>
          <a:p>
            <a:pPr>
              <a:buFont typeface="Wingdings" panose="05000000000000000000" pitchFamily="2" charset="2"/>
              <a:buChar char="ü"/>
            </a:pPr>
            <a:r>
              <a:rPr lang="en-AU" dirty="0">
                <a:solidFill>
                  <a:srgbClr val="FF0000"/>
                </a:solidFill>
              </a:rPr>
              <a:t>It qualifies error between predicted and expected values present in the form of single real number.</a:t>
            </a:r>
          </a:p>
          <a:p>
            <a:pPr>
              <a:buFont typeface="Wingdings" panose="05000000000000000000" pitchFamily="2" charset="2"/>
              <a:buChar char="ü"/>
            </a:pPr>
            <a:r>
              <a:rPr lang="en-AU" dirty="0">
                <a:solidFill>
                  <a:srgbClr val="FF0000"/>
                </a:solidFill>
              </a:rPr>
              <a:t>Depending upon the problem the cost function can be formed in many different ways.</a:t>
            </a:r>
          </a:p>
          <a:p>
            <a:r>
              <a:rPr lang="en-AU" dirty="0"/>
              <a:t>Now, in order to fit a model that accurately predicts the value of Y, we require a loss function and optimized parameters i.e. bias and weights.</a:t>
            </a:r>
          </a:p>
          <a:p>
            <a:r>
              <a:rPr lang="en-AU" dirty="0"/>
              <a:t>The loss function generally used for linear regression is called the residual sum of squares (RSS). According to the above stated linear regression relation, it can be given as:</a:t>
            </a:r>
          </a:p>
          <a:p>
            <a:pPr marL="0" indent="0">
              <a:buNone/>
            </a:pPr>
            <a:r>
              <a:rPr lang="en-AU" dirty="0">
                <a:solidFill>
                  <a:srgbClr val="FF0000"/>
                </a:solidFill>
              </a:rPr>
              <a:t>/</a:t>
            </a:r>
          </a:p>
        </p:txBody>
      </p:sp>
      <p:sp>
        <p:nvSpPr>
          <p:cNvPr id="4" name="Footer Placeholder 3">
            <a:extLst>
              <a:ext uri="{FF2B5EF4-FFF2-40B4-BE49-F238E27FC236}">
                <a16:creationId xmlns:a16="http://schemas.microsoft.com/office/drawing/2014/main" id="{46D0C529-140E-4464-8FDC-C3E6D9C6D7F6}"/>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28DF34AC-D444-4A9F-8069-2149FB2545A7}"/>
              </a:ext>
            </a:extLst>
          </p:cNvPr>
          <p:cNvSpPr>
            <a:spLocks noGrp="1"/>
          </p:cNvSpPr>
          <p:nvPr>
            <p:ph type="sldNum" sz="quarter" idx="12"/>
          </p:nvPr>
        </p:nvSpPr>
        <p:spPr/>
        <p:txBody>
          <a:bodyPr/>
          <a:lstStyle/>
          <a:p>
            <a:fld id="{DFF88010-E2A5-4677-AC5B-1AAE821EEE88}" type="slidenum">
              <a:rPr lang="en-AU" smtClean="0"/>
              <a:t>11</a:t>
            </a:fld>
            <a:endParaRPr lang="en-AU"/>
          </a:p>
        </p:txBody>
      </p:sp>
      <p:pic>
        <p:nvPicPr>
          <p:cNvPr id="6" name="Picture 5">
            <a:extLst>
              <a:ext uri="{FF2B5EF4-FFF2-40B4-BE49-F238E27FC236}">
                <a16:creationId xmlns:a16="http://schemas.microsoft.com/office/drawing/2014/main" id="{296D388B-8061-49A2-A78F-408D50A4DA60}"/>
              </a:ext>
            </a:extLst>
          </p:cNvPr>
          <p:cNvPicPr>
            <a:picLocks noChangeAspect="1"/>
          </p:cNvPicPr>
          <p:nvPr/>
        </p:nvPicPr>
        <p:blipFill>
          <a:blip r:embed="rId2"/>
          <a:stretch>
            <a:fillRect/>
          </a:stretch>
        </p:blipFill>
        <p:spPr>
          <a:xfrm>
            <a:off x="4019550" y="5041671"/>
            <a:ext cx="4152900" cy="1695450"/>
          </a:xfrm>
          <a:prstGeom prst="rect">
            <a:avLst/>
          </a:prstGeom>
        </p:spPr>
      </p:pic>
    </p:spTree>
    <p:extLst>
      <p:ext uri="{BB962C8B-B14F-4D97-AF65-F5344CB8AC3E}">
        <p14:creationId xmlns:p14="http://schemas.microsoft.com/office/powerpoint/2010/main" val="1858772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69A055-082C-4249-B362-84B68C1760F9}"/>
              </a:ext>
            </a:extLst>
          </p:cNvPr>
          <p:cNvSpPr>
            <a:spLocks noGrp="1"/>
          </p:cNvSpPr>
          <p:nvPr>
            <p:ph idx="1"/>
          </p:nvPr>
        </p:nvSpPr>
        <p:spPr>
          <a:xfrm>
            <a:off x="1069848" y="201237"/>
            <a:ext cx="10058400" cy="5952109"/>
          </a:xfrm>
        </p:spPr>
        <p:txBody>
          <a:bodyPr>
            <a:normAutofit lnSpcReduction="10000"/>
          </a:bodyPr>
          <a:lstStyle/>
          <a:p>
            <a:pPr marL="0" indent="0">
              <a:buNone/>
            </a:pPr>
            <a:r>
              <a:rPr lang="en-AU" b="1" dirty="0"/>
              <a:t>Regularization Techniques</a:t>
            </a:r>
            <a:endParaRPr lang="en-AU" dirty="0"/>
          </a:p>
          <a:p>
            <a:r>
              <a:rPr lang="en-AU" dirty="0"/>
              <a:t>There are two main regularization techniques, namely Ridge Regression and Lasso Regression. They both differ in the way they assign a penalty to the coefficients.</a:t>
            </a:r>
          </a:p>
          <a:p>
            <a:r>
              <a:rPr lang="en-AU" dirty="0"/>
              <a:t>They are also known as </a:t>
            </a:r>
            <a:r>
              <a:rPr lang="en-AU" b="1" dirty="0"/>
              <a:t>L1 (Lasso Regression) and L2 (Ridge Regression)</a:t>
            </a:r>
          </a:p>
          <a:p>
            <a:pPr marL="0" indent="0">
              <a:buNone/>
            </a:pPr>
            <a:endParaRPr lang="en-AU" dirty="0"/>
          </a:p>
          <a:p>
            <a:pPr marL="0" indent="0">
              <a:buNone/>
            </a:pPr>
            <a:r>
              <a:rPr lang="en-AU" b="1" dirty="0"/>
              <a:t>Ridge Regression (L2)</a:t>
            </a:r>
          </a:p>
          <a:p>
            <a:r>
              <a:rPr lang="en-AU" dirty="0"/>
              <a:t>Ridge Regression is a technique which comes into picture when the data suffers from Multicollinearity (which simple means that independent variables are highly correlated).</a:t>
            </a:r>
          </a:p>
          <a:p>
            <a:r>
              <a:rPr lang="en-AU" dirty="0"/>
              <a:t>In Multicollinearity concept, even though the least square estimates are unbiased, their variance are large which in turn return results in the deviation of the observed value far from the true values.</a:t>
            </a:r>
          </a:p>
          <a:p>
            <a:pPr marL="0" indent="0">
              <a:buNone/>
            </a:pPr>
            <a:endParaRPr lang="en-AU" dirty="0"/>
          </a:p>
          <a:p>
            <a:pPr marL="0" indent="0">
              <a:buNone/>
            </a:pPr>
            <a:r>
              <a:rPr lang="en-AU" dirty="0"/>
              <a:t>          </a:t>
            </a:r>
            <a:r>
              <a:rPr lang="en-AU" b="1" dirty="0"/>
              <a:t>VALUE            OBSERVED VALUE           far from           TRUE VALUE  </a:t>
            </a:r>
          </a:p>
          <a:p>
            <a:pPr marL="0" indent="0">
              <a:buNone/>
            </a:pPr>
            <a:endParaRPr lang="en-AU" dirty="0"/>
          </a:p>
          <a:p>
            <a:pPr marL="0" indent="0">
              <a:buNone/>
            </a:pPr>
            <a:r>
              <a:rPr lang="en-AU" dirty="0"/>
              <a:t>Observed values – predicted value</a:t>
            </a:r>
          </a:p>
          <a:p>
            <a:pPr marL="0" indent="0">
              <a:buNone/>
            </a:pPr>
            <a:r>
              <a:rPr lang="en-AU" dirty="0"/>
              <a:t>True value – actual value</a:t>
            </a:r>
          </a:p>
          <a:p>
            <a:pPr marL="0" indent="0">
              <a:buNone/>
            </a:pPr>
            <a:endParaRPr lang="en-AU" dirty="0"/>
          </a:p>
        </p:txBody>
      </p:sp>
      <p:sp>
        <p:nvSpPr>
          <p:cNvPr id="4" name="Footer Placeholder 3">
            <a:extLst>
              <a:ext uri="{FF2B5EF4-FFF2-40B4-BE49-F238E27FC236}">
                <a16:creationId xmlns:a16="http://schemas.microsoft.com/office/drawing/2014/main" id="{B0BE83BB-0B02-4F64-8EC2-A5B4D11BE43B}"/>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B3F6241E-7E40-46C4-AE4B-D58237B4C9EE}"/>
              </a:ext>
            </a:extLst>
          </p:cNvPr>
          <p:cNvSpPr>
            <a:spLocks noGrp="1"/>
          </p:cNvSpPr>
          <p:nvPr>
            <p:ph type="sldNum" sz="quarter" idx="12"/>
          </p:nvPr>
        </p:nvSpPr>
        <p:spPr/>
        <p:txBody>
          <a:bodyPr/>
          <a:lstStyle/>
          <a:p>
            <a:fld id="{DFF88010-E2A5-4677-AC5B-1AAE821EEE88}" type="slidenum">
              <a:rPr lang="en-AU" smtClean="0"/>
              <a:t>12</a:t>
            </a:fld>
            <a:endParaRPr lang="en-AU"/>
          </a:p>
        </p:txBody>
      </p:sp>
      <p:cxnSp>
        <p:nvCxnSpPr>
          <p:cNvPr id="7" name="Straight Arrow Connector 6">
            <a:extLst>
              <a:ext uri="{FF2B5EF4-FFF2-40B4-BE49-F238E27FC236}">
                <a16:creationId xmlns:a16="http://schemas.microsoft.com/office/drawing/2014/main" id="{B2078CFD-6DFD-4C67-9059-3FFE2367E3B3}"/>
              </a:ext>
            </a:extLst>
          </p:cNvPr>
          <p:cNvCxnSpPr>
            <a:cxnSpLocks/>
          </p:cNvCxnSpPr>
          <p:nvPr/>
        </p:nvCxnSpPr>
        <p:spPr>
          <a:xfrm>
            <a:off x="2780905" y="4703973"/>
            <a:ext cx="4524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54C5794-8A13-40C6-B344-1E8089EEB157}"/>
              </a:ext>
            </a:extLst>
          </p:cNvPr>
          <p:cNvCxnSpPr>
            <a:cxnSpLocks/>
          </p:cNvCxnSpPr>
          <p:nvPr/>
        </p:nvCxnSpPr>
        <p:spPr>
          <a:xfrm>
            <a:off x="5827339" y="4724400"/>
            <a:ext cx="4524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9A26D39-2368-42FD-A001-5ADA268943FC}"/>
              </a:ext>
            </a:extLst>
          </p:cNvPr>
          <p:cNvCxnSpPr>
            <a:cxnSpLocks/>
          </p:cNvCxnSpPr>
          <p:nvPr/>
        </p:nvCxnSpPr>
        <p:spPr>
          <a:xfrm>
            <a:off x="7552438" y="4733826"/>
            <a:ext cx="4524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5184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8A0270-DDD6-4E46-83EB-ADD7043CE02F}"/>
              </a:ext>
            </a:extLst>
          </p:cNvPr>
          <p:cNvSpPr>
            <a:spLocks noGrp="1"/>
          </p:cNvSpPr>
          <p:nvPr>
            <p:ph idx="1"/>
          </p:nvPr>
        </p:nvSpPr>
        <p:spPr>
          <a:xfrm>
            <a:off x="1069848" y="292231"/>
            <a:ext cx="10058400" cy="5879969"/>
          </a:xfrm>
        </p:spPr>
        <p:txBody>
          <a:bodyPr/>
          <a:lstStyle/>
          <a:p>
            <a:r>
              <a:rPr lang="en-AU" dirty="0"/>
              <a:t>By adding a degree of bias to the regression estimates, ridge regression is able to reduce the standard error.</a:t>
            </a:r>
          </a:p>
          <a:p>
            <a:r>
              <a:rPr lang="en-AU" dirty="0"/>
              <a:t>So Linear Regression:</a:t>
            </a:r>
          </a:p>
          <a:p>
            <a:pPr marL="0" indent="0" algn="ctr">
              <a:buNone/>
            </a:pPr>
            <a:r>
              <a:rPr lang="en-AU" b="1" dirty="0"/>
              <a:t>Y = a + b * X</a:t>
            </a:r>
          </a:p>
          <a:p>
            <a:r>
              <a:rPr lang="en-AU" dirty="0"/>
              <a:t> By adding an error term (degree of bias)</a:t>
            </a:r>
          </a:p>
          <a:p>
            <a:pPr marL="0" indent="0" algn="ctr">
              <a:buNone/>
            </a:pPr>
            <a:r>
              <a:rPr lang="en-AU" b="1" dirty="0"/>
              <a:t>Y = a + b * X + e</a:t>
            </a:r>
          </a:p>
          <a:p>
            <a:pPr marL="0" indent="0">
              <a:buNone/>
            </a:pPr>
            <a:r>
              <a:rPr lang="en-AU" b="1" dirty="0"/>
              <a:t>(error term – it is the value needed to correct prediction error between the observed &amp; predicted value)</a:t>
            </a:r>
          </a:p>
          <a:p>
            <a:pPr marL="0" indent="0" algn="ctr">
              <a:buNone/>
            </a:pPr>
            <a:r>
              <a:rPr lang="en-AU" b="1" dirty="0"/>
              <a:t>Y = a+b</a:t>
            </a:r>
            <a:r>
              <a:rPr lang="en-AU" b="1" baseline="-25000" dirty="0"/>
              <a:t>1</a:t>
            </a:r>
            <a:r>
              <a:rPr lang="en-AU" b="1" dirty="0"/>
              <a:t>X</a:t>
            </a:r>
            <a:r>
              <a:rPr lang="en-AU" b="1" baseline="-25000" dirty="0"/>
              <a:t>1</a:t>
            </a:r>
            <a:r>
              <a:rPr lang="en-AU" b="1" dirty="0"/>
              <a:t>+b</a:t>
            </a:r>
            <a:r>
              <a:rPr lang="en-AU" b="1" baseline="-25000" dirty="0"/>
              <a:t>2</a:t>
            </a:r>
            <a:r>
              <a:rPr lang="en-AU" b="1" dirty="0"/>
              <a:t>X</a:t>
            </a:r>
            <a:r>
              <a:rPr lang="en-AU" b="1" baseline="-25000" dirty="0"/>
              <a:t>2</a:t>
            </a:r>
            <a:r>
              <a:rPr lang="en-AU" b="1" dirty="0"/>
              <a:t>+……+ e</a:t>
            </a:r>
            <a:endParaRPr lang="en-AU" dirty="0"/>
          </a:p>
          <a:p>
            <a:endParaRPr lang="en-AU" b="1" dirty="0"/>
          </a:p>
          <a:p>
            <a:r>
              <a:rPr lang="en-AU" dirty="0"/>
              <a:t>In linear equation, it is possible to solve prediction error into sub components.</a:t>
            </a:r>
          </a:p>
          <a:p>
            <a:pPr marL="0" indent="0" algn="ctr">
              <a:buNone/>
            </a:pPr>
            <a:r>
              <a:rPr lang="en-AU" b="1" dirty="0"/>
              <a:t>1</a:t>
            </a:r>
            <a:r>
              <a:rPr lang="en-AU" b="1" baseline="30000" dirty="0"/>
              <a:t>st</a:t>
            </a:r>
            <a:r>
              <a:rPr lang="en-AU" b="1" dirty="0"/>
              <a:t> component – due to bias</a:t>
            </a:r>
          </a:p>
          <a:p>
            <a:pPr marL="0" indent="0" algn="ctr">
              <a:buNone/>
            </a:pPr>
            <a:r>
              <a:rPr lang="en-AU" b="1" dirty="0"/>
              <a:t>2</a:t>
            </a:r>
            <a:r>
              <a:rPr lang="en-AU" b="1" baseline="30000" dirty="0"/>
              <a:t>nd</a:t>
            </a:r>
            <a:r>
              <a:rPr lang="en-AU" b="1" dirty="0"/>
              <a:t> component – due to variance</a:t>
            </a:r>
          </a:p>
          <a:p>
            <a:pPr marL="0" indent="0" algn="ctr">
              <a:buNone/>
            </a:pPr>
            <a:r>
              <a:rPr lang="en-AU" dirty="0"/>
              <a:t>Prediction error mostly occurs due to any one of these two or both component. </a:t>
            </a:r>
          </a:p>
        </p:txBody>
      </p:sp>
      <p:sp>
        <p:nvSpPr>
          <p:cNvPr id="4" name="Footer Placeholder 3">
            <a:extLst>
              <a:ext uri="{FF2B5EF4-FFF2-40B4-BE49-F238E27FC236}">
                <a16:creationId xmlns:a16="http://schemas.microsoft.com/office/drawing/2014/main" id="{8D652946-ABD1-479D-9290-316885EFCA0A}"/>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13D76B98-97BA-4F8E-9AF3-EDD5D05B2FCA}"/>
              </a:ext>
            </a:extLst>
          </p:cNvPr>
          <p:cNvSpPr>
            <a:spLocks noGrp="1"/>
          </p:cNvSpPr>
          <p:nvPr>
            <p:ph type="sldNum" sz="quarter" idx="12"/>
          </p:nvPr>
        </p:nvSpPr>
        <p:spPr/>
        <p:txBody>
          <a:bodyPr/>
          <a:lstStyle/>
          <a:p>
            <a:fld id="{DFF88010-E2A5-4677-AC5B-1AAE821EEE88}" type="slidenum">
              <a:rPr lang="en-AU" smtClean="0"/>
              <a:t>13</a:t>
            </a:fld>
            <a:endParaRPr lang="en-AU"/>
          </a:p>
        </p:txBody>
      </p:sp>
    </p:spTree>
    <p:extLst>
      <p:ext uri="{BB962C8B-B14F-4D97-AF65-F5344CB8AC3E}">
        <p14:creationId xmlns:p14="http://schemas.microsoft.com/office/powerpoint/2010/main" val="3481493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B779D4-D4F1-4146-AF34-24ECC5288168}"/>
              </a:ext>
            </a:extLst>
          </p:cNvPr>
          <p:cNvSpPr>
            <a:spLocks noGrp="1"/>
          </p:cNvSpPr>
          <p:nvPr>
            <p:ph idx="1"/>
          </p:nvPr>
        </p:nvSpPr>
        <p:spPr>
          <a:xfrm>
            <a:off x="1069848" y="358219"/>
            <a:ext cx="10058400" cy="5813981"/>
          </a:xfrm>
        </p:spPr>
        <p:txBody>
          <a:bodyPr>
            <a:normAutofit fontScale="92500" lnSpcReduction="10000"/>
          </a:bodyPr>
          <a:lstStyle/>
          <a:p>
            <a:r>
              <a:rPr lang="en-AU" dirty="0"/>
              <a:t>Ridge Regression solves the multicollinearity problem through </a:t>
            </a:r>
            <a:r>
              <a:rPr lang="en-AU" b="1" dirty="0"/>
              <a:t>shrinkage</a:t>
            </a:r>
            <a:r>
              <a:rPr lang="en-AU" dirty="0"/>
              <a:t> (lambda).</a:t>
            </a:r>
          </a:p>
          <a:p>
            <a:endParaRPr lang="en-AU" dirty="0"/>
          </a:p>
          <a:p>
            <a:endParaRPr lang="en-AU" dirty="0"/>
          </a:p>
          <a:p>
            <a:endParaRPr lang="en-AU" dirty="0"/>
          </a:p>
          <a:p>
            <a:endParaRPr lang="en-AU" dirty="0"/>
          </a:p>
          <a:p>
            <a:endParaRPr lang="en-AU" dirty="0"/>
          </a:p>
          <a:p>
            <a:endParaRPr lang="en-AU" dirty="0"/>
          </a:p>
          <a:p>
            <a:endParaRPr lang="en-AU" dirty="0"/>
          </a:p>
          <a:p>
            <a:endParaRPr lang="en-AU" dirty="0"/>
          </a:p>
          <a:p>
            <a:r>
              <a:rPr lang="en-AU" dirty="0"/>
              <a:t>Here we have two components, First one is least square term &amp; another is lambda of the summation of </a:t>
            </a:r>
            <a:r>
              <a:rPr lang="en-AU" b="1" dirty="0"/>
              <a:t>β</a:t>
            </a:r>
            <a:r>
              <a:rPr lang="en-AU" b="1" baseline="30000" dirty="0"/>
              <a:t>2</a:t>
            </a:r>
            <a:r>
              <a:rPr lang="en-AU" b="1" dirty="0"/>
              <a:t> (beta square)</a:t>
            </a:r>
            <a:r>
              <a:rPr lang="en-AU" dirty="0"/>
              <a:t>  </a:t>
            </a:r>
          </a:p>
          <a:p>
            <a:r>
              <a:rPr lang="en-AU" b="1" dirty="0"/>
              <a:t>β is coefficient </a:t>
            </a:r>
            <a:r>
              <a:rPr lang="en-AU" dirty="0"/>
              <a:t>, is added to the least square term in order to shrink the parameter to have a very low variance</a:t>
            </a:r>
            <a:endParaRPr lang="en-AU" baseline="30000" dirty="0"/>
          </a:p>
          <a:p>
            <a:r>
              <a:rPr lang="en-AU" b="1" dirty="0"/>
              <a:t>Important Terms:</a:t>
            </a:r>
          </a:p>
          <a:p>
            <a:pPr>
              <a:buFont typeface="Wingdings" panose="05000000000000000000" pitchFamily="2" charset="2"/>
              <a:buChar char="Ø"/>
            </a:pPr>
            <a:r>
              <a:rPr lang="en-AU" dirty="0"/>
              <a:t>It shrinks the value of coefficient but does not reach zero.</a:t>
            </a:r>
          </a:p>
          <a:p>
            <a:pPr>
              <a:buFont typeface="Wingdings" panose="05000000000000000000" pitchFamily="2" charset="2"/>
              <a:buChar char="Ø"/>
            </a:pPr>
            <a:r>
              <a:rPr lang="en-AU" dirty="0"/>
              <a:t>This regularization is called L2 Regularization.</a:t>
            </a:r>
          </a:p>
          <a:p>
            <a:endParaRPr lang="en-AU" dirty="0"/>
          </a:p>
          <a:p>
            <a:endParaRPr lang="en-AU" dirty="0"/>
          </a:p>
          <a:p>
            <a:endParaRPr lang="en-AU" dirty="0"/>
          </a:p>
          <a:p>
            <a:endParaRPr lang="en-AU" dirty="0"/>
          </a:p>
          <a:p>
            <a:pPr marL="0" indent="0">
              <a:buNone/>
            </a:pPr>
            <a:endParaRPr lang="en-AU" b="1" dirty="0"/>
          </a:p>
        </p:txBody>
      </p:sp>
      <p:sp>
        <p:nvSpPr>
          <p:cNvPr id="4" name="Footer Placeholder 3">
            <a:extLst>
              <a:ext uri="{FF2B5EF4-FFF2-40B4-BE49-F238E27FC236}">
                <a16:creationId xmlns:a16="http://schemas.microsoft.com/office/drawing/2014/main" id="{5C32D2C5-7E5D-4CB3-A31B-CBF575BC502E}"/>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1A782694-B3A0-4FF4-8F2D-836BF896FBBC}"/>
              </a:ext>
            </a:extLst>
          </p:cNvPr>
          <p:cNvSpPr>
            <a:spLocks noGrp="1"/>
          </p:cNvSpPr>
          <p:nvPr>
            <p:ph type="sldNum" sz="quarter" idx="12"/>
          </p:nvPr>
        </p:nvSpPr>
        <p:spPr/>
        <p:txBody>
          <a:bodyPr/>
          <a:lstStyle/>
          <a:p>
            <a:fld id="{DFF88010-E2A5-4677-AC5B-1AAE821EEE88}" type="slidenum">
              <a:rPr lang="en-AU" smtClean="0"/>
              <a:t>14</a:t>
            </a:fld>
            <a:endParaRPr lang="en-AU"/>
          </a:p>
        </p:txBody>
      </p:sp>
      <p:pic>
        <p:nvPicPr>
          <p:cNvPr id="7" name="Picture 6">
            <a:extLst>
              <a:ext uri="{FF2B5EF4-FFF2-40B4-BE49-F238E27FC236}">
                <a16:creationId xmlns:a16="http://schemas.microsoft.com/office/drawing/2014/main" id="{0B564884-A17D-4EC7-8132-6C0D51B8205B}"/>
              </a:ext>
            </a:extLst>
          </p:cNvPr>
          <p:cNvPicPr>
            <a:picLocks noChangeAspect="1"/>
          </p:cNvPicPr>
          <p:nvPr/>
        </p:nvPicPr>
        <p:blipFill>
          <a:blip r:embed="rId2"/>
          <a:stretch>
            <a:fillRect/>
          </a:stretch>
        </p:blipFill>
        <p:spPr>
          <a:xfrm>
            <a:off x="3043237" y="901024"/>
            <a:ext cx="6105525" cy="2853853"/>
          </a:xfrm>
          <a:prstGeom prst="rect">
            <a:avLst/>
          </a:prstGeom>
        </p:spPr>
      </p:pic>
    </p:spTree>
    <p:extLst>
      <p:ext uri="{BB962C8B-B14F-4D97-AF65-F5344CB8AC3E}">
        <p14:creationId xmlns:p14="http://schemas.microsoft.com/office/powerpoint/2010/main" val="2499447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4BA0C-5945-405B-90D6-BE2B1A393B6F}"/>
              </a:ext>
            </a:extLst>
          </p:cNvPr>
          <p:cNvSpPr>
            <a:spLocks noGrp="1"/>
          </p:cNvSpPr>
          <p:nvPr>
            <p:ph type="title"/>
          </p:nvPr>
        </p:nvSpPr>
        <p:spPr>
          <a:xfrm>
            <a:off x="1069848" y="220091"/>
            <a:ext cx="10058400" cy="561743"/>
          </a:xfrm>
        </p:spPr>
        <p:txBody>
          <a:bodyPr>
            <a:normAutofit fontScale="90000"/>
          </a:bodyPr>
          <a:lstStyle/>
          <a:p>
            <a:r>
              <a:rPr lang="en-AU" dirty="0"/>
              <a:t>Lasso Regression</a:t>
            </a:r>
          </a:p>
        </p:txBody>
      </p:sp>
      <p:sp>
        <p:nvSpPr>
          <p:cNvPr id="3" name="Content Placeholder 2">
            <a:extLst>
              <a:ext uri="{FF2B5EF4-FFF2-40B4-BE49-F238E27FC236}">
                <a16:creationId xmlns:a16="http://schemas.microsoft.com/office/drawing/2014/main" id="{F790D7E0-F11D-4FDC-A205-964194FDD689}"/>
              </a:ext>
            </a:extLst>
          </p:cNvPr>
          <p:cNvSpPr>
            <a:spLocks noGrp="1"/>
          </p:cNvSpPr>
          <p:nvPr>
            <p:ph idx="1"/>
          </p:nvPr>
        </p:nvSpPr>
        <p:spPr>
          <a:xfrm>
            <a:off x="1066800" y="1128860"/>
            <a:ext cx="10058400" cy="4600280"/>
          </a:xfrm>
        </p:spPr>
        <p:txBody>
          <a:bodyPr/>
          <a:lstStyle/>
          <a:p>
            <a:r>
              <a:rPr lang="en-AU" dirty="0"/>
              <a:t>It stands for least absolute shrinkage and selection operator.</a:t>
            </a:r>
          </a:p>
          <a:p>
            <a:r>
              <a:rPr lang="en-AU" dirty="0"/>
              <a:t>Lasso Regression is a type of linear regression that uses shrinkage, where data values are shrunk towards a central point, like the mean.</a:t>
            </a:r>
          </a:p>
          <a:p>
            <a:r>
              <a:rPr lang="en-AU" dirty="0"/>
              <a:t>The lasso procedure encourages simple, sparse models.</a:t>
            </a:r>
          </a:p>
          <a:p>
            <a:r>
              <a:rPr lang="en-AU" dirty="0"/>
              <a:t>This is well suited for models showing high level of multicollinearity or when you want to automate certain parts of models selection, like variable selection or elimination.</a:t>
            </a:r>
          </a:p>
          <a:p>
            <a:r>
              <a:rPr lang="en-AU" dirty="0"/>
              <a:t>Lasso was introduced in order to improve the prediction  accuracy and interpretability of regression models.</a:t>
            </a:r>
          </a:p>
          <a:p>
            <a:r>
              <a:rPr lang="en-AU" dirty="0"/>
              <a:t>This is done by taking only a subset of provided covariates for use in the final model rather than using all of them.</a:t>
            </a:r>
          </a:p>
          <a:p>
            <a:r>
              <a:rPr lang="en-AU" dirty="0"/>
              <a:t>Lasso is an alternative to avoid many problems of overfitting in model.</a:t>
            </a:r>
          </a:p>
          <a:p>
            <a:endParaRPr lang="en-AU" dirty="0"/>
          </a:p>
        </p:txBody>
      </p:sp>
      <p:sp>
        <p:nvSpPr>
          <p:cNvPr id="4" name="Footer Placeholder 3">
            <a:extLst>
              <a:ext uri="{FF2B5EF4-FFF2-40B4-BE49-F238E27FC236}">
                <a16:creationId xmlns:a16="http://schemas.microsoft.com/office/drawing/2014/main" id="{04E7CC60-F33C-42DC-BBD1-7838B8470149}"/>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A6712454-3EB8-4E46-BA6A-4F19CD559E9B}"/>
              </a:ext>
            </a:extLst>
          </p:cNvPr>
          <p:cNvSpPr>
            <a:spLocks noGrp="1"/>
          </p:cNvSpPr>
          <p:nvPr>
            <p:ph type="sldNum" sz="quarter" idx="12"/>
          </p:nvPr>
        </p:nvSpPr>
        <p:spPr/>
        <p:txBody>
          <a:bodyPr/>
          <a:lstStyle/>
          <a:p>
            <a:fld id="{DFF88010-E2A5-4677-AC5B-1AAE821EEE88}" type="slidenum">
              <a:rPr lang="en-AU" smtClean="0"/>
              <a:t>15</a:t>
            </a:fld>
            <a:endParaRPr lang="en-AU"/>
          </a:p>
        </p:txBody>
      </p:sp>
    </p:spTree>
    <p:extLst>
      <p:ext uri="{BB962C8B-B14F-4D97-AF65-F5344CB8AC3E}">
        <p14:creationId xmlns:p14="http://schemas.microsoft.com/office/powerpoint/2010/main" val="2575567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BA731E-C54F-4E02-8825-A1C5D2EBA7ED}"/>
              </a:ext>
            </a:extLst>
          </p:cNvPr>
          <p:cNvSpPr>
            <a:spLocks noGrp="1"/>
          </p:cNvSpPr>
          <p:nvPr>
            <p:ph idx="1"/>
          </p:nvPr>
        </p:nvSpPr>
        <p:spPr>
          <a:xfrm>
            <a:off x="654032" y="348792"/>
            <a:ext cx="10657096" cy="5914565"/>
          </a:xfrm>
        </p:spPr>
        <p:txBody>
          <a:bodyPr>
            <a:normAutofit lnSpcReduction="10000"/>
          </a:bodyPr>
          <a:lstStyle/>
          <a:p>
            <a:r>
              <a:rPr lang="en-AU" dirty="0"/>
              <a:t>Lasso regression performs L1 regularization which adds a factor of sum of absolute values of coefficients in the optimization objective.</a:t>
            </a:r>
          </a:p>
          <a:p>
            <a:pPr marL="0" indent="0">
              <a:buNone/>
            </a:pPr>
            <a:endParaRPr lang="en-AU" dirty="0"/>
          </a:p>
          <a:p>
            <a:endParaRPr lang="en-AU" dirty="0"/>
          </a:p>
          <a:p>
            <a:endParaRPr lang="en-AU" dirty="0"/>
          </a:p>
          <a:p>
            <a:endParaRPr lang="en-AU" dirty="0"/>
          </a:p>
          <a:p>
            <a:endParaRPr lang="en-AU" dirty="0"/>
          </a:p>
          <a:p>
            <a:endParaRPr lang="en-AU" dirty="0"/>
          </a:p>
          <a:p>
            <a:r>
              <a:rPr lang="en-AU" dirty="0"/>
              <a:t>Where RSS stands for Least Squares Objective which is nothing but the linear regression objective without regularization and </a:t>
            </a:r>
            <a:r>
              <a:rPr lang="en-AU" b="1" dirty="0"/>
              <a:t>λ</a:t>
            </a:r>
            <a:r>
              <a:rPr lang="en-AU" dirty="0"/>
              <a:t> is the turning factor that controls the amount of regularization. The bias will increase with the increasing value of λ and the variance will decrease as the amount of shrinkage (λ) increases.</a:t>
            </a:r>
          </a:p>
          <a:p>
            <a:r>
              <a:rPr lang="en-AU" dirty="0"/>
              <a:t>Here the turning factor λ controls the strength of penalty, that is</a:t>
            </a:r>
          </a:p>
          <a:p>
            <a:pPr>
              <a:buFont typeface="Wingdings" panose="05000000000000000000" pitchFamily="2" charset="2"/>
              <a:buChar char="Ø"/>
            </a:pPr>
            <a:r>
              <a:rPr lang="en-AU" dirty="0"/>
              <a:t>When  λ = 0: We get same coefficients as simple linear regression</a:t>
            </a:r>
          </a:p>
          <a:p>
            <a:pPr>
              <a:buFont typeface="Wingdings" panose="05000000000000000000" pitchFamily="2" charset="2"/>
              <a:buChar char="Ø"/>
            </a:pPr>
            <a:r>
              <a:rPr lang="en-AU" dirty="0"/>
              <a:t>When λ = ∞: All coefficients are zero</a:t>
            </a:r>
          </a:p>
          <a:p>
            <a:pPr>
              <a:buFont typeface="Wingdings" panose="05000000000000000000" pitchFamily="2" charset="2"/>
              <a:buChar char="Ø"/>
            </a:pPr>
            <a:r>
              <a:rPr lang="en-AU" dirty="0"/>
              <a:t>When 0 &lt; λ &lt; ∞: We get coefficients between 0 and that of simple linear regression</a:t>
            </a:r>
          </a:p>
          <a:p>
            <a:endParaRPr lang="en-AU" dirty="0"/>
          </a:p>
        </p:txBody>
      </p:sp>
      <p:sp>
        <p:nvSpPr>
          <p:cNvPr id="4" name="Footer Placeholder 3">
            <a:extLst>
              <a:ext uri="{FF2B5EF4-FFF2-40B4-BE49-F238E27FC236}">
                <a16:creationId xmlns:a16="http://schemas.microsoft.com/office/drawing/2014/main" id="{0CB14276-0E9B-40A1-A66D-C9FE93C0F2D7}"/>
              </a:ext>
            </a:extLst>
          </p:cNvPr>
          <p:cNvSpPr>
            <a:spLocks noGrp="1"/>
          </p:cNvSpPr>
          <p:nvPr>
            <p:ph type="ftr" sz="quarter" idx="11"/>
          </p:nvPr>
        </p:nvSpPr>
        <p:spPr>
          <a:xfrm>
            <a:off x="1088136" y="6263357"/>
            <a:ext cx="6327648" cy="365125"/>
          </a:xfrm>
        </p:spPr>
        <p:txBody>
          <a:bodyPr/>
          <a:lstStyle/>
          <a:p>
            <a:r>
              <a:rPr lang="en-AU"/>
              <a:t>PPT BY: MADHAV MISHRA</a:t>
            </a:r>
          </a:p>
        </p:txBody>
      </p:sp>
      <p:sp>
        <p:nvSpPr>
          <p:cNvPr id="5" name="Slide Number Placeholder 4">
            <a:extLst>
              <a:ext uri="{FF2B5EF4-FFF2-40B4-BE49-F238E27FC236}">
                <a16:creationId xmlns:a16="http://schemas.microsoft.com/office/drawing/2014/main" id="{53CD5192-75F5-4B5C-8854-81CD15D4A01D}"/>
              </a:ext>
            </a:extLst>
          </p:cNvPr>
          <p:cNvSpPr>
            <a:spLocks noGrp="1"/>
          </p:cNvSpPr>
          <p:nvPr>
            <p:ph type="sldNum" sz="quarter" idx="12"/>
          </p:nvPr>
        </p:nvSpPr>
        <p:spPr>
          <a:xfrm>
            <a:off x="11311128" y="6263357"/>
            <a:ext cx="640080" cy="365125"/>
          </a:xfrm>
        </p:spPr>
        <p:txBody>
          <a:bodyPr/>
          <a:lstStyle/>
          <a:p>
            <a:fld id="{DFF88010-E2A5-4677-AC5B-1AAE821EEE88}" type="slidenum">
              <a:rPr lang="en-AU" smtClean="0"/>
              <a:t>16</a:t>
            </a:fld>
            <a:endParaRPr lang="en-AU"/>
          </a:p>
        </p:txBody>
      </p:sp>
      <p:pic>
        <p:nvPicPr>
          <p:cNvPr id="6" name="Picture 5">
            <a:extLst>
              <a:ext uri="{FF2B5EF4-FFF2-40B4-BE49-F238E27FC236}">
                <a16:creationId xmlns:a16="http://schemas.microsoft.com/office/drawing/2014/main" id="{DD081447-8766-4544-B25E-47A1FB8DB95F}"/>
              </a:ext>
            </a:extLst>
          </p:cNvPr>
          <p:cNvPicPr>
            <a:picLocks noChangeAspect="1"/>
          </p:cNvPicPr>
          <p:nvPr/>
        </p:nvPicPr>
        <p:blipFill>
          <a:blip r:embed="rId2"/>
          <a:stretch>
            <a:fillRect/>
          </a:stretch>
        </p:blipFill>
        <p:spPr>
          <a:xfrm>
            <a:off x="2558149" y="977540"/>
            <a:ext cx="6444449" cy="2271911"/>
          </a:xfrm>
          <a:prstGeom prst="rect">
            <a:avLst/>
          </a:prstGeom>
        </p:spPr>
      </p:pic>
    </p:spTree>
    <p:extLst>
      <p:ext uri="{BB962C8B-B14F-4D97-AF65-F5344CB8AC3E}">
        <p14:creationId xmlns:p14="http://schemas.microsoft.com/office/powerpoint/2010/main" val="37775062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D8175F-68F4-4F76-8D6C-5FFF7DD61F90}"/>
              </a:ext>
            </a:extLst>
          </p:cNvPr>
          <p:cNvSpPr>
            <a:spLocks noGrp="1"/>
          </p:cNvSpPr>
          <p:nvPr>
            <p:ph idx="1"/>
          </p:nvPr>
        </p:nvSpPr>
        <p:spPr>
          <a:xfrm>
            <a:off x="1069848" y="311085"/>
            <a:ext cx="10058400" cy="5861115"/>
          </a:xfrm>
        </p:spPr>
        <p:txBody>
          <a:bodyPr/>
          <a:lstStyle/>
          <a:p>
            <a:r>
              <a:rPr lang="en-AU" b="1" dirty="0"/>
              <a:t>Why Do You Need to Apply a Regularization Technique?</a:t>
            </a:r>
          </a:p>
          <a:p>
            <a:pPr marL="0" indent="0">
              <a:buNone/>
            </a:pPr>
            <a:r>
              <a:rPr lang="en-AU" dirty="0"/>
              <a:t>Often, the linear regression model comprising of a large number of features suffers from some of the following:</a:t>
            </a:r>
          </a:p>
          <a:p>
            <a:pPr>
              <a:buFont typeface="Wingdings" panose="05000000000000000000" pitchFamily="2" charset="2"/>
              <a:buChar char="Ø"/>
            </a:pPr>
            <a:r>
              <a:rPr lang="en-AU" b="1" dirty="0"/>
              <a:t>Overfitting</a:t>
            </a:r>
            <a:r>
              <a:rPr lang="en-AU" dirty="0"/>
              <a:t>: Overfitting results in the model failing to generalize on the unseen dataset.</a:t>
            </a:r>
          </a:p>
          <a:p>
            <a:pPr>
              <a:buFont typeface="Wingdings" panose="05000000000000000000" pitchFamily="2" charset="2"/>
              <a:buChar char="Ø"/>
            </a:pPr>
            <a:r>
              <a:rPr lang="en-AU" b="1" dirty="0"/>
              <a:t>Multicollinearity</a:t>
            </a:r>
            <a:r>
              <a:rPr lang="en-AU" dirty="0"/>
              <a:t>: Model suffering from multicollinearity effect.</a:t>
            </a:r>
          </a:p>
          <a:p>
            <a:pPr>
              <a:buFont typeface="Wingdings" panose="05000000000000000000" pitchFamily="2" charset="2"/>
              <a:buChar char="Ø"/>
            </a:pPr>
            <a:r>
              <a:rPr lang="en-AU" b="1" dirty="0"/>
              <a:t>Computationally Intensive</a:t>
            </a:r>
            <a:r>
              <a:rPr lang="en-AU" dirty="0"/>
              <a:t>: A model becomes computationally intensive.</a:t>
            </a:r>
          </a:p>
          <a:p>
            <a:pPr marL="0" indent="0">
              <a:buNone/>
            </a:pPr>
            <a:endParaRPr lang="en-AU" dirty="0"/>
          </a:p>
          <a:p>
            <a:r>
              <a:rPr lang="en-AU" b="1" dirty="0"/>
              <a:t>When Do You Need to Apply Regularization Techniques?</a:t>
            </a:r>
          </a:p>
          <a:p>
            <a:pPr marL="0" indent="0">
              <a:buNone/>
            </a:pPr>
            <a:r>
              <a:rPr lang="en-AU" dirty="0"/>
              <a:t>Once the regression model is built and one of the following symptoms happen, you could apply one of the regularization techniques.</a:t>
            </a:r>
          </a:p>
          <a:p>
            <a:pPr>
              <a:buFont typeface="Wingdings" panose="05000000000000000000" pitchFamily="2" charset="2"/>
              <a:buChar char="Ø"/>
            </a:pPr>
            <a:r>
              <a:rPr lang="en-AU" b="1" dirty="0"/>
              <a:t>Model lack of generalization</a:t>
            </a:r>
            <a:r>
              <a:rPr lang="en-AU" dirty="0"/>
              <a:t>: Model found with higher accuracy fails to generalize on unseen or new data.</a:t>
            </a:r>
          </a:p>
          <a:p>
            <a:pPr>
              <a:buFont typeface="Wingdings" panose="05000000000000000000" pitchFamily="2" charset="2"/>
              <a:buChar char="Ø"/>
            </a:pPr>
            <a:r>
              <a:rPr lang="en-AU" b="1" dirty="0"/>
              <a:t>Model instability</a:t>
            </a:r>
            <a:r>
              <a:rPr lang="en-AU" dirty="0"/>
              <a:t>: Different regression models can be created with different accuracies. It becomes difficult to select one of them.</a:t>
            </a:r>
          </a:p>
          <a:p>
            <a:endParaRPr lang="en-AU" dirty="0"/>
          </a:p>
        </p:txBody>
      </p:sp>
      <p:sp>
        <p:nvSpPr>
          <p:cNvPr id="4" name="Footer Placeholder 3">
            <a:extLst>
              <a:ext uri="{FF2B5EF4-FFF2-40B4-BE49-F238E27FC236}">
                <a16:creationId xmlns:a16="http://schemas.microsoft.com/office/drawing/2014/main" id="{8A2EA0D0-8BAD-4F63-8221-D5F053B8C1BF}"/>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97441EC-C506-48A9-AC6E-26527F2BBE1D}"/>
              </a:ext>
            </a:extLst>
          </p:cNvPr>
          <p:cNvSpPr>
            <a:spLocks noGrp="1"/>
          </p:cNvSpPr>
          <p:nvPr>
            <p:ph type="sldNum" sz="quarter" idx="12"/>
          </p:nvPr>
        </p:nvSpPr>
        <p:spPr/>
        <p:txBody>
          <a:bodyPr/>
          <a:lstStyle/>
          <a:p>
            <a:fld id="{DFF88010-E2A5-4677-AC5B-1AAE821EEE88}" type="slidenum">
              <a:rPr lang="en-AU" smtClean="0"/>
              <a:t>17</a:t>
            </a:fld>
            <a:endParaRPr lang="en-AU"/>
          </a:p>
        </p:txBody>
      </p:sp>
    </p:spTree>
    <p:extLst>
      <p:ext uri="{BB962C8B-B14F-4D97-AF65-F5344CB8AC3E}">
        <p14:creationId xmlns:p14="http://schemas.microsoft.com/office/powerpoint/2010/main" val="2958935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D5E16-CA36-4E4E-9FC6-47C8FBABAC75}"/>
              </a:ext>
            </a:extLst>
          </p:cNvPr>
          <p:cNvSpPr>
            <a:spLocks noGrp="1"/>
          </p:cNvSpPr>
          <p:nvPr>
            <p:ph type="title"/>
          </p:nvPr>
        </p:nvSpPr>
        <p:spPr>
          <a:xfrm>
            <a:off x="1066800" y="145267"/>
            <a:ext cx="10058400" cy="731426"/>
          </a:xfrm>
        </p:spPr>
        <p:txBody>
          <a:bodyPr>
            <a:normAutofit fontScale="90000"/>
          </a:bodyPr>
          <a:lstStyle/>
          <a:p>
            <a:r>
              <a:rPr lang="en-AU" dirty="0"/>
              <a:t>Bias/Variance Trade-off</a:t>
            </a:r>
          </a:p>
        </p:txBody>
      </p:sp>
      <p:sp>
        <p:nvSpPr>
          <p:cNvPr id="3" name="Content Placeholder 2">
            <a:extLst>
              <a:ext uri="{FF2B5EF4-FFF2-40B4-BE49-F238E27FC236}">
                <a16:creationId xmlns:a16="http://schemas.microsoft.com/office/drawing/2014/main" id="{7B1E631F-E30C-4C40-A80B-68A22407F53D}"/>
              </a:ext>
            </a:extLst>
          </p:cNvPr>
          <p:cNvSpPr>
            <a:spLocks noGrp="1"/>
          </p:cNvSpPr>
          <p:nvPr>
            <p:ph idx="1"/>
          </p:nvPr>
        </p:nvSpPr>
        <p:spPr>
          <a:xfrm>
            <a:off x="1069848" y="980388"/>
            <a:ext cx="10058400" cy="5210665"/>
          </a:xfrm>
        </p:spPr>
        <p:txBody>
          <a:bodyPr/>
          <a:lstStyle/>
          <a:p>
            <a:r>
              <a:rPr lang="en-AU" dirty="0"/>
              <a:t>Bias &amp; variance are ways of measuring the difference between your prediction and actual outcome.</a:t>
            </a:r>
          </a:p>
          <a:p>
            <a:r>
              <a:rPr lang="en-AU" dirty="0"/>
              <a:t>Bias is called as error. It is useful to quantify how much on an average are the predicted values different from the actual values.</a:t>
            </a:r>
          </a:p>
          <a:p>
            <a:pPr marL="0" indent="0">
              <a:buNone/>
            </a:pPr>
            <a:r>
              <a:rPr lang="en-AU" dirty="0"/>
              <a:t>(gap between your predicted value and the actual value or outcome)</a:t>
            </a:r>
          </a:p>
          <a:p>
            <a:r>
              <a:rPr lang="en-AU" dirty="0"/>
              <a:t>Variance helps to quantify how are the prediction made on some observation different from each other.</a:t>
            </a:r>
          </a:p>
          <a:p>
            <a:pPr marL="0" indent="0">
              <a:buNone/>
            </a:pPr>
            <a:r>
              <a:rPr lang="en-AU" dirty="0"/>
              <a:t>(when your predicted values are scattered all over the places)</a:t>
            </a:r>
          </a:p>
          <a:p>
            <a:r>
              <a:rPr lang="en-AU" dirty="0"/>
              <a:t>A high bias error in a model results to have a under performing model, which keeps on missing important trends.</a:t>
            </a:r>
          </a:p>
          <a:p>
            <a:r>
              <a:rPr lang="en-AU" dirty="0"/>
              <a:t>A high variance model will overfit on your training population and perform badly on any observation beyond training </a:t>
            </a:r>
          </a:p>
          <a:p>
            <a:pPr marL="0" indent="0">
              <a:buNone/>
            </a:pPr>
            <a:r>
              <a:rPr lang="en-AU" dirty="0"/>
              <a:t> </a:t>
            </a:r>
          </a:p>
        </p:txBody>
      </p:sp>
      <p:sp>
        <p:nvSpPr>
          <p:cNvPr id="4" name="Footer Placeholder 3">
            <a:extLst>
              <a:ext uri="{FF2B5EF4-FFF2-40B4-BE49-F238E27FC236}">
                <a16:creationId xmlns:a16="http://schemas.microsoft.com/office/drawing/2014/main" id="{636FB1AC-165F-4207-95D5-9A9B80156363}"/>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55EAD37-803B-47A3-9A2B-97F74D3F4D25}"/>
              </a:ext>
            </a:extLst>
          </p:cNvPr>
          <p:cNvSpPr>
            <a:spLocks noGrp="1"/>
          </p:cNvSpPr>
          <p:nvPr>
            <p:ph type="sldNum" sz="quarter" idx="12"/>
          </p:nvPr>
        </p:nvSpPr>
        <p:spPr/>
        <p:txBody>
          <a:bodyPr/>
          <a:lstStyle/>
          <a:p>
            <a:fld id="{DFF88010-E2A5-4677-AC5B-1AAE821EEE88}" type="slidenum">
              <a:rPr lang="en-AU" smtClean="0"/>
              <a:t>18</a:t>
            </a:fld>
            <a:endParaRPr lang="en-AU"/>
          </a:p>
        </p:txBody>
      </p:sp>
    </p:spTree>
    <p:extLst>
      <p:ext uri="{BB962C8B-B14F-4D97-AF65-F5344CB8AC3E}">
        <p14:creationId xmlns:p14="http://schemas.microsoft.com/office/powerpoint/2010/main" val="90717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889C8-A792-46B5-8A03-14E1D5AF933A}"/>
              </a:ext>
            </a:extLst>
          </p:cNvPr>
          <p:cNvSpPr>
            <a:spLocks noGrp="1"/>
          </p:cNvSpPr>
          <p:nvPr>
            <p:ph type="title"/>
          </p:nvPr>
        </p:nvSpPr>
        <p:spPr>
          <a:xfrm>
            <a:off x="6400800" y="95525"/>
            <a:ext cx="5030118" cy="828602"/>
          </a:xfrm>
          <a:ln>
            <a:noFill/>
          </a:ln>
        </p:spPr>
        <p:txBody>
          <a:bodyPr>
            <a:normAutofit fontScale="90000"/>
          </a:bodyPr>
          <a:lstStyle/>
          <a:p>
            <a:r>
              <a:rPr lang="en-AU" sz="4000" dirty="0"/>
              <a:t>Bias VS Variance </a:t>
            </a:r>
            <a:r>
              <a:rPr lang="en-AU" sz="4000" dirty="0" err="1"/>
              <a:t>Tradeoff</a:t>
            </a:r>
            <a:endParaRPr lang="en-AU" sz="4000" dirty="0"/>
          </a:p>
        </p:txBody>
      </p:sp>
      <p:pic>
        <p:nvPicPr>
          <p:cNvPr id="1026" name="Picture 2">
            <a:extLst>
              <a:ext uri="{FF2B5EF4-FFF2-40B4-BE49-F238E27FC236}">
                <a16:creationId xmlns:a16="http://schemas.microsoft.com/office/drawing/2014/main" id="{A0B50044-D7A3-4BC9-89CE-812FFC90068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1536129"/>
            <a:ext cx="5112461" cy="379600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7E13FCB-5B8F-4C92-82FF-C14F63A8066F}"/>
              </a:ext>
            </a:extLst>
          </p:cNvPr>
          <p:cNvSpPr>
            <a:spLocks noGrp="1"/>
          </p:cNvSpPr>
          <p:nvPr>
            <p:ph idx="1"/>
          </p:nvPr>
        </p:nvSpPr>
        <p:spPr>
          <a:xfrm>
            <a:off x="6400799" y="938037"/>
            <a:ext cx="5299585" cy="5234163"/>
          </a:xfrm>
        </p:spPr>
        <p:txBody>
          <a:bodyPr>
            <a:normAutofit/>
          </a:bodyPr>
          <a:lstStyle/>
          <a:p>
            <a:r>
              <a:rPr lang="en-AU" dirty="0"/>
              <a:t>High Bias / High Variance - Consistently wrong is an inconsistent way.</a:t>
            </a:r>
          </a:p>
          <a:p>
            <a:r>
              <a:rPr lang="en-AU" dirty="0"/>
              <a:t>High Bias / Low Variance - Consistently wrong.</a:t>
            </a:r>
          </a:p>
          <a:p>
            <a:r>
              <a:rPr lang="en-AU" dirty="0"/>
              <a:t>Low Bias / High Variance - One bulls target.</a:t>
            </a:r>
          </a:p>
          <a:p>
            <a:r>
              <a:rPr lang="en-AU" dirty="0"/>
              <a:t>High Bias can led to missing of the relevance data or feature needed for the target value in other words leads to underfitting.</a:t>
            </a:r>
          </a:p>
          <a:p>
            <a:r>
              <a:rPr lang="en-AU" dirty="0"/>
              <a:t>High Variance can lead to generation of random noise in the training data and can deviate the output that leads to overfitting.</a:t>
            </a:r>
          </a:p>
          <a:p>
            <a:r>
              <a:rPr lang="en-AU" dirty="0"/>
              <a:t>In order to have perfect fit in the model, the bias &amp; variance should be balanced.</a:t>
            </a:r>
          </a:p>
        </p:txBody>
      </p:sp>
      <p:sp>
        <p:nvSpPr>
          <p:cNvPr id="4" name="Footer Placeholder 3">
            <a:extLst>
              <a:ext uri="{FF2B5EF4-FFF2-40B4-BE49-F238E27FC236}">
                <a16:creationId xmlns:a16="http://schemas.microsoft.com/office/drawing/2014/main" id="{5CA0BC81-86A3-41E8-9A1F-C213DAA9E84C}"/>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18C6958C-E852-4B42-B909-8EA778BA3BDD}"/>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19</a:t>
            </a:fld>
            <a:endParaRPr lang="en-AU"/>
          </a:p>
        </p:txBody>
      </p:sp>
    </p:spTree>
    <p:extLst>
      <p:ext uri="{BB962C8B-B14F-4D97-AF65-F5344CB8AC3E}">
        <p14:creationId xmlns:p14="http://schemas.microsoft.com/office/powerpoint/2010/main" val="867191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118BA95-03E7-41B7-B442-0AF8C0A7F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048"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29" name="Group 20">
            <a:extLst>
              <a:ext uri="{FF2B5EF4-FFF2-40B4-BE49-F238E27FC236}">
                <a16:creationId xmlns:a16="http://schemas.microsoft.com/office/drawing/2014/main" id="{E799C3D5-7D55-4046-808C-F290F456D6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1035" y="1679569"/>
            <a:ext cx="3498864" cy="3498858"/>
            <a:chOff x="1061035" y="1679569"/>
            <a:chExt cx="3498864" cy="3498858"/>
          </a:xfrm>
        </p:grpSpPr>
        <p:sp>
          <p:nvSpPr>
            <p:cNvPr id="22" name="Oval 21">
              <a:extLst>
                <a:ext uri="{FF2B5EF4-FFF2-40B4-BE49-F238E27FC236}">
                  <a16:creationId xmlns:a16="http://schemas.microsoft.com/office/drawing/2014/main" id="{059D8741-EAD6-41B1-A882-70D70FC358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61035" y="1679569"/>
              <a:ext cx="3498864" cy="3498858"/>
            </a:xfrm>
            <a:prstGeom prst="ellipse">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400000"/>
                        </a14:imgEffect>
                        <a14:imgEffect>
                          <a14:brightnessContrast bright="-40000" contrast="40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30" name="Oval 22">
              <a:extLst>
                <a:ext uri="{FF2B5EF4-FFF2-40B4-BE49-F238E27FC236}">
                  <a16:creationId xmlns:a16="http://schemas.microsoft.com/office/drawing/2014/main" id="{45444F36-3103-4D11-A25F-C054D4606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46134" y="1864667"/>
              <a:ext cx="3128666" cy="312866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a:extLst>
              <a:ext uri="{FF2B5EF4-FFF2-40B4-BE49-F238E27FC236}">
                <a16:creationId xmlns:a16="http://schemas.microsoft.com/office/drawing/2014/main" id="{27A45101-B9E1-41EE-A8EE-701E6F493BC7}"/>
              </a:ext>
            </a:extLst>
          </p:cNvPr>
          <p:cNvSpPr>
            <a:spLocks noGrp="1"/>
          </p:cNvSpPr>
          <p:nvPr>
            <p:ph type="title"/>
          </p:nvPr>
        </p:nvSpPr>
        <p:spPr>
          <a:xfrm>
            <a:off x="1490145" y="2376862"/>
            <a:ext cx="2640646" cy="2104273"/>
          </a:xfrm>
          <a:noFill/>
        </p:spPr>
        <p:txBody>
          <a:bodyPr>
            <a:normAutofit/>
          </a:bodyPr>
          <a:lstStyle/>
          <a:p>
            <a:pPr algn="ctr"/>
            <a:r>
              <a:rPr lang="en-AU" sz="3000">
                <a:solidFill>
                  <a:srgbClr val="FFFFFF"/>
                </a:solidFill>
              </a:rPr>
              <a:t>Topics to be Covered…</a:t>
            </a:r>
          </a:p>
        </p:txBody>
      </p:sp>
      <p:sp>
        <p:nvSpPr>
          <p:cNvPr id="31" name="Rectangle 24">
            <a:extLst>
              <a:ext uri="{FF2B5EF4-FFF2-40B4-BE49-F238E27FC236}">
                <a16:creationId xmlns:a16="http://schemas.microsoft.com/office/drawing/2014/main" id="{AD9B3EAD-A2B3-42C4-927C-3455E3E69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02277" y="3388659"/>
            <a:ext cx="3657600" cy="80683"/>
          </a:xfrm>
          <a:prstGeom prst="rect">
            <a:avLst/>
          </a:prstGeom>
          <a:blipFill dpi="0" rotWithShape="1">
            <a:blip r:embed="rId4">
              <a:alphaModFix amt="85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E894C10-2F13-4209-BBAF-D4E05E44638F}"/>
              </a:ext>
            </a:extLst>
          </p:cNvPr>
          <p:cNvSpPr>
            <a:spLocks noGrp="1"/>
          </p:cNvSpPr>
          <p:nvPr>
            <p:ph idx="1"/>
          </p:nvPr>
        </p:nvSpPr>
        <p:spPr>
          <a:xfrm>
            <a:off x="6081089" y="725394"/>
            <a:ext cx="5142658" cy="5407212"/>
          </a:xfrm>
        </p:spPr>
        <p:txBody>
          <a:bodyPr anchor="ctr">
            <a:normAutofit/>
          </a:bodyPr>
          <a:lstStyle/>
          <a:p>
            <a:r>
              <a:rPr lang="en-AU" sz="2800" dirty="0"/>
              <a:t>Linear Models: Least Squares method, Multivariate Linear Regression, Regularized Regression, Bias/Variance Trade-off, Dimension Reduction</a:t>
            </a:r>
          </a:p>
          <a:p>
            <a:r>
              <a:rPr lang="en-AU" sz="2800" dirty="0"/>
              <a:t>Logistic Regression, Gradient Descent  Perceptron, Support Vector Machines, Soft Margin SVM, Time Series Analysis, Forecasting </a:t>
            </a:r>
          </a:p>
        </p:txBody>
      </p:sp>
      <p:sp>
        <p:nvSpPr>
          <p:cNvPr id="4" name="Footer Placeholder 3">
            <a:extLst>
              <a:ext uri="{FF2B5EF4-FFF2-40B4-BE49-F238E27FC236}">
                <a16:creationId xmlns:a16="http://schemas.microsoft.com/office/drawing/2014/main" id="{AEFF2161-18E0-4405-B514-FBA1E6C2FCC9}"/>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BF665C32-24D1-4881-9B1D-EA6398A16974}"/>
              </a:ext>
            </a:extLst>
          </p:cNvPr>
          <p:cNvSpPr>
            <a:spLocks noGrp="1"/>
          </p:cNvSpPr>
          <p:nvPr>
            <p:ph type="sldNum" sz="quarter" idx="12"/>
          </p:nvPr>
        </p:nvSpPr>
        <p:spPr/>
        <p:txBody>
          <a:bodyPr/>
          <a:lstStyle/>
          <a:p>
            <a:fld id="{DFF88010-E2A5-4677-AC5B-1AAE821EEE88}" type="slidenum">
              <a:rPr lang="en-AU" smtClean="0"/>
              <a:t>2</a:t>
            </a:fld>
            <a:endParaRPr lang="en-AU"/>
          </a:p>
        </p:txBody>
      </p:sp>
    </p:spTree>
    <p:extLst>
      <p:ext uri="{BB962C8B-B14F-4D97-AF65-F5344CB8AC3E}">
        <p14:creationId xmlns:p14="http://schemas.microsoft.com/office/powerpoint/2010/main" val="14969435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EBA3F3-F02A-4BD2-91D7-9787668BB1CB}"/>
              </a:ext>
            </a:extLst>
          </p:cNvPr>
          <p:cNvSpPr>
            <a:spLocks noGrp="1"/>
          </p:cNvSpPr>
          <p:nvPr>
            <p:ph idx="1"/>
          </p:nvPr>
        </p:nvSpPr>
        <p:spPr>
          <a:xfrm>
            <a:off x="240792" y="220091"/>
            <a:ext cx="7413773" cy="6284404"/>
          </a:xfrm>
        </p:spPr>
        <p:txBody>
          <a:bodyPr>
            <a:normAutofit fontScale="92500" lnSpcReduction="10000"/>
          </a:bodyPr>
          <a:lstStyle/>
          <a:p>
            <a:r>
              <a:rPr lang="en-AU" dirty="0"/>
              <a:t>The following bulls-eye diagram explains the </a:t>
            </a:r>
            <a:r>
              <a:rPr lang="en-AU" dirty="0" err="1"/>
              <a:t>tradeoff</a:t>
            </a:r>
            <a:r>
              <a:rPr lang="en-AU" dirty="0"/>
              <a:t> better:</a:t>
            </a:r>
          </a:p>
          <a:p>
            <a:r>
              <a:rPr lang="en-AU" dirty="0"/>
              <a:t>The </a:t>
            </a:r>
            <a:r>
              <a:rPr lang="en-AU" dirty="0" err="1"/>
              <a:t>center</a:t>
            </a:r>
            <a:r>
              <a:rPr lang="en-AU" dirty="0"/>
              <a:t> i.e. the bull’s eye is the model result we want to achieve that perfectly predicts all the values correctly. </a:t>
            </a:r>
          </a:p>
          <a:p>
            <a:r>
              <a:rPr lang="en-AU" dirty="0"/>
              <a:t>As we move away from the bull’s eye, our model starts to make more and more wrong predictions.</a:t>
            </a:r>
          </a:p>
          <a:p>
            <a:r>
              <a:rPr lang="en-AU" dirty="0"/>
              <a:t>A model with low bias and high variance predicts points that are around the </a:t>
            </a:r>
            <a:r>
              <a:rPr lang="en-AU" dirty="0" err="1"/>
              <a:t>center</a:t>
            </a:r>
            <a:r>
              <a:rPr lang="en-AU" dirty="0"/>
              <a:t> generally, but pretty far away from each other. </a:t>
            </a:r>
          </a:p>
          <a:p>
            <a:r>
              <a:rPr lang="en-AU" dirty="0"/>
              <a:t>A model with high bias and low variance is pretty far away from the bull’s eye, but since the variance is low, the predicted points are closer to each other.</a:t>
            </a:r>
          </a:p>
          <a:p>
            <a:r>
              <a:rPr lang="en-AU" dirty="0"/>
              <a:t>we learned that an ideal model would be one where both the bias error and the variance error are low. However, we should always aim for a model where the model score for the training data is as close as possible to the model score for the testing data.</a:t>
            </a:r>
          </a:p>
          <a:p>
            <a:r>
              <a:rPr lang="en-AU" dirty="0"/>
              <a:t>That’s where we figured out how to choose a model that is not too complex (High variance and low bias) which would lead to overfitting and nor too simple(High Bias and low variance) which would lead to underfitting.</a:t>
            </a:r>
          </a:p>
          <a:p>
            <a:r>
              <a:rPr lang="en-AU" dirty="0"/>
              <a:t>Bias and Variance plays an important role in deciding which predictive model to use. </a:t>
            </a:r>
          </a:p>
          <a:p>
            <a:pPr marL="0" indent="0">
              <a:buNone/>
            </a:pPr>
            <a:endParaRPr lang="en-AU" dirty="0"/>
          </a:p>
        </p:txBody>
      </p:sp>
      <p:sp>
        <p:nvSpPr>
          <p:cNvPr id="4" name="Footer Placeholder 3">
            <a:extLst>
              <a:ext uri="{FF2B5EF4-FFF2-40B4-BE49-F238E27FC236}">
                <a16:creationId xmlns:a16="http://schemas.microsoft.com/office/drawing/2014/main" id="{03C26800-4ED5-430B-A024-EE11859B1365}"/>
              </a:ext>
            </a:extLst>
          </p:cNvPr>
          <p:cNvSpPr>
            <a:spLocks noGrp="1"/>
          </p:cNvSpPr>
          <p:nvPr>
            <p:ph type="ftr" sz="quarter" idx="11"/>
          </p:nvPr>
        </p:nvSpPr>
        <p:spPr>
          <a:xfrm>
            <a:off x="9025505" y="6295597"/>
            <a:ext cx="2060417" cy="365125"/>
          </a:xfrm>
        </p:spPr>
        <p:txBody>
          <a:bodyPr/>
          <a:lstStyle/>
          <a:p>
            <a:r>
              <a:rPr lang="en-AU" dirty="0"/>
              <a:t>PPT BY: MADHAV MISHRA</a:t>
            </a:r>
          </a:p>
        </p:txBody>
      </p:sp>
      <p:sp>
        <p:nvSpPr>
          <p:cNvPr id="5" name="Slide Number Placeholder 4">
            <a:extLst>
              <a:ext uri="{FF2B5EF4-FFF2-40B4-BE49-F238E27FC236}">
                <a16:creationId xmlns:a16="http://schemas.microsoft.com/office/drawing/2014/main" id="{D79CEC5A-5E44-44D3-A2AC-323FC45BA65D}"/>
              </a:ext>
            </a:extLst>
          </p:cNvPr>
          <p:cNvSpPr>
            <a:spLocks noGrp="1"/>
          </p:cNvSpPr>
          <p:nvPr>
            <p:ph type="sldNum" sz="quarter" idx="12"/>
          </p:nvPr>
        </p:nvSpPr>
        <p:spPr>
          <a:xfrm>
            <a:off x="11311128" y="6272784"/>
            <a:ext cx="640080" cy="365125"/>
          </a:xfrm>
        </p:spPr>
        <p:txBody>
          <a:bodyPr/>
          <a:lstStyle/>
          <a:p>
            <a:fld id="{DFF88010-E2A5-4677-AC5B-1AAE821EEE88}" type="slidenum">
              <a:rPr lang="en-AU" smtClean="0"/>
              <a:t>20</a:t>
            </a:fld>
            <a:endParaRPr lang="en-AU"/>
          </a:p>
        </p:txBody>
      </p:sp>
      <p:pic>
        <p:nvPicPr>
          <p:cNvPr id="2050" name="Picture 2" descr="Bulls Eye Diagram to show Bias and Variance">
            <a:extLst>
              <a:ext uri="{FF2B5EF4-FFF2-40B4-BE49-F238E27FC236}">
                <a16:creationId xmlns:a16="http://schemas.microsoft.com/office/drawing/2014/main" id="{0831AAC3-5FD0-47BB-8924-1CBB08947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8514" y="1104408"/>
            <a:ext cx="4032693" cy="3778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4572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EC2F-9A37-4D29-B04E-65A0D3923C33}"/>
              </a:ext>
            </a:extLst>
          </p:cNvPr>
          <p:cNvSpPr>
            <a:spLocks noGrp="1"/>
          </p:cNvSpPr>
          <p:nvPr>
            <p:ph type="title"/>
          </p:nvPr>
        </p:nvSpPr>
        <p:spPr>
          <a:xfrm>
            <a:off x="1069848" y="220091"/>
            <a:ext cx="10058400" cy="740853"/>
          </a:xfrm>
        </p:spPr>
        <p:txBody>
          <a:bodyPr>
            <a:normAutofit fontScale="90000"/>
          </a:bodyPr>
          <a:lstStyle/>
          <a:p>
            <a:r>
              <a:rPr lang="en-AU" dirty="0"/>
              <a:t>Dimension Reduction</a:t>
            </a:r>
          </a:p>
        </p:txBody>
      </p:sp>
      <p:sp>
        <p:nvSpPr>
          <p:cNvPr id="3" name="Content Placeholder 2">
            <a:extLst>
              <a:ext uri="{FF2B5EF4-FFF2-40B4-BE49-F238E27FC236}">
                <a16:creationId xmlns:a16="http://schemas.microsoft.com/office/drawing/2014/main" id="{8A31E7D7-869E-47CD-B27F-E2ECD49A857B}"/>
              </a:ext>
            </a:extLst>
          </p:cNvPr>
          <p:cNvSpPr>
            <a:spLocks noGrp="1"/>
          </p:cNvSpPr>
          <p:nvPr>
            <p:ph idx="1"/>
          </p:nvPr>
        </p:nvSpPr>
        <p:spPr>
          <a:xfrm>
            <a:off x="1069848" y="1027522"/>
            <a:ext cx="10058400" cy="5144678"/>
          </a:xfrm>
        </p:spPr>
        <p:txBody>
          <a:bodyPr>
            <a:normAutofit/>
          </a:bodyPr>
          <a:lstStyle/>
          <a:p>
            <a:r>
              <a:rPr lang="en-AU" dirty="0"/>
              <a:t>In ML during classification , we get many cases when we cross “N” no of dimensions or features/ parameters/ attributes</a:t>
            </a:r>
          </a:p>
          <a:p>
            <a:r>
              <a:rPr lang="en-AU" dirty="0"/>
              <a:t>The motivation behind dimensionality reduction is to cut down (remove/ eliminate) unwanted dimensions or features which will finally classify the dataset into correct class.</a:t>
            </a:r>
          </a:p>
          <a:p>
            <a:r>
              <a:rPr lang="en-AU" dirty="0"/>
              <a:t>Dimensionality reduction can also be referred as the process of converting a set of data having base dimensions into data with lesser dimension ensuring that it provides the same or similar information.</a:t>
            </a:r>
          </a:p>
          <a:p>
            <a:r>
              <a:rPr lang="en-AU" dirty="0"/>
              <a:t>Let’s understand with example, if we have say 2 dimensions X1 and X2.</a:t>
            </a:r>
          </a:p>
          <a:p>
            <a:r>
              <a:rPr lang="en-AU" dirty="0"/>
              <a:t>Which tells us the measurements of several objects in cm(X1) &amp; inches(X2).</a:t>
            </a:r>
          </a:p>
          <a:p>
            <a:r>
              <a:rPr lang="en-AU" dirty="0"/>
              <a:t>Now if we use both these dimensions in machine learning, they will convey similar information &amp; introduce a lot of noise in system. So better to use one dimension in place of two.</a:t>
            </a:r>
          </a:p>
          <a:p>
            <a:r>
              <a:rPr lang="en-AU" dirty="0"/>
              <a:t>We then convert the dimension of data 2D (from X1 &amp; X2) to 1D(Z1). </a:t>
            </a:r>
          </a:p>
        </p:txBody>
      </p:sp>
      <p:sp>
        <p:nvSpPr>
          <p:cNvPr id="4" name="Footer Placeholder 3">
            <a:extLst>
              <a:ext uri="{FF2B5EF4-FFF2-40B4-BE49-F238E27FC236}">
                <a16:creationId xmlns:a16="http://schemas.microsoft.com/office/drawing/2014/main" id="{7FCE026E-63C8-4AFD-972E-EFFD0CB48059}"/>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DBA85E54-AFE6-4238-B16B-99BF1B7C5EB3}"/>
              </a:ext>
            </a:extLst>
          </p:cNvPr>
          <p:cNvSpPr>
            <a:spLocks noGrp="1"/>
          </p:cNvSpPr>
          <p:nvPr>
            <p:ph type="sldNum" sz="quarter" idx="12"/>
          </p:nvPr>
        </p:nvSpPr>
        <p:spPr/>
        <p:txBody>
          <a:bodyPr/>
          <a:lstStyle/>
          <a:p>
            <a:fld id="{DFF88010-E2A5-4677-AC5B-1AAE821EEE88}" type="slidenum">
              <a:rPr lang="en-AU" smtClean="0"/>
              <a:t>21</a:t>
            </a:fld>
            <a:endParaRPr lang="en-AU"/>
          </a:p>
        </p:txBody>
      </p:sp>
    </p:spTree>
    <p:extLst>
      <p:ext uri="{BB962C8B-B14F-4D97-AF65-F5344CB8AC3E}">
        <p14:creationId xmlns:p14="http://schemas.microsoft.com/office/powerpoint/2010/main" val="770080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A99D0C-CCE1-42BD-A582-A3B07725E364}"/>
              </a:ext>
            </a:extLst>
          </p:cNvPr>
          <p:cNvSpPr>
            <a:spLocks noGrp="1"/>
          </p:cNvSpPr>
          <p:nvPr>
            <p:ph idx="1"/>
          </p:nvPr>
        </p:nvSpPr>
        <p:spPr>
          <a:xfrm>
            <a:off x="1069848" y="301658"/>
            <a:ext cx="10058400" cy="6317398"/>
          </a:xfrm>
        </p:spPr>
        <p:txBody>
          <a:bodyPr>
            <a:normAutofit fontScale="92500" lnSpcReduction="20000"/>
          </a:bodyPr>
          <a:lstStyle/>
          <a:p>
            <a:r>
              <a:rPr lang="en-AU" dirty="0"/>
              <a:t>Process of Dimensionality reduction can be divided into mainly 2 types.</a:t>
            </a:r>
          </a:p>
          <a:p>
            <a:r>
              <a:rPr lang="en-AU" dirty="0"/>
              <a:t>Feature Selection &amp; Feature Extraction.</a:t>
            </a:r>
          </a:p>
          <a:p>
            <a:r>
              <a:rPr lang="en-AU" dirty="0"/>
              <a:t>Methods: Dimensionality reduction techniques</a:t>
            </a:r>
          </a:p>
          <a:p>
            <a:pPr marL="457200" indent="-457200">
              <a:buAutoNum type="arabicPeriod"/>
            </a:pPr>
            <a:r>
              <a:rPr lang="en-AU" dirty="0"/>
              <a:t>Missing Value Ratio: dataset has Attributes/Columns has many missing values which is not useful feature.</a:t>
            </a:r>
          </a:p>
          <a:p>
            <a:pPr marL="457200" indent="-457200">
              <a:buAutoNum type="arabicPeriod"/>
            </a:pPr>
            <a:r>
              <a:rPr lang="en-AU" dirty="0"/>
              <a:t>Low Variance: We compare feature to feature and see the value and difference. The value and difference that are minimum or has minimum difference is been removed.</a:t>
            </a:r>
          </a:p>
          <a:p>
            <a:pPr marL="457200" indent="-457200">
              <a:buAutoNum type="arabicPeriod"/>
            </a:pPr>
            <a:r>
              <a:rPr lang="en-AU" dirty="0"/>
              <a:t>High Correlation Filter: Here if a one feature is contributing an information and at the same time another feature is contributing the same information then we see high correlation between both the feature, since the information derived by both the features are same we tend to remove one feature amongst both.</a:t>
            </a:r>
          </a:p>
          <a:p>
            <a:pPr marL="457200" indent="-457200">
              <a:buAutoNum type="arabicPeriod"/>
            </a:pPr>
            <a:r>
              <a:rPr lang="en-AU" dirty="0"/>
              <a:t>PCA: Also known as principal component analysis, also they are orthogonal in nature. It is like a tool that can be used to reduce a large set of variables to a small set that still contains most of the information that the large set had. Mathematical procedures that transforms a number of possible or correlated variables into a smaller number of uncorrelated variable called as PCA.</a:t>
            </a:r>
          </a:p>
          <a:p>
            <a:pPr marL="457200" indent="-457200">
              <a:buAutoNum type="arabicPeriod"/>
            </a:pPr>
            <a:r>
              <a:rPr lang="en-AU" dirty="0"/>
              <a:t>Back feature elimination: here we have number of feature , say (n) feature so once we train the model by using back feature elimination method we tend to train it as (n) train, (n-1) train, (n-2) train. We train all the feature and check the error rate for each feature. If the error rate is less we keep the feature for model building going ahead, but if the error rate is increasing then we remove the feature.</a:t>
            </a:r>
          </a:p>
          <a:p>
            <a:pPr marL="457200" indent="-457200">
              <a:buAutoNum type="arabicPeriod"/>
            </a:pPr>
            <a:r>
              <a:rPr lang="en-AU" dirty="0"/>
              <a:t>Forward feature elimination: here we first create a empty list of feature, and then add feature that has list that has less error  using the mechanism (n) train, (n+1)train, (n+2) train and so on.</a:t>
            </a:r>
          </a:p>
        </p:txBody>
      </p:sp>
      <p:sp>
        <p:nvSpPr>
          <p:cNvPr id="4" name="Footer Placeholder 3">
            <a:extLst>
              <a:ext uri="{FF2B5EF4-FFF2-40B4-BE49-F238E27FC236}">
                <a16:creationId xmlns:a16="http://schemas.microsoft.com/office/drawing/2014/main" id="{F4CF2BC7-CDE4-4016-AE00-56502FC84C9C}"/>
              </a:ext>
            </a:extLst>
          </p:cNvPr>
          <p:cNvSpPr>
            <a:spLocks noGrp="1"/>
          </p:cNvSpPr>
          <p:nvPr>
            <p:ph type="ftr" sz="quarter" idx="11"/>
          </p:nvPr>
        </p:nvSpPr>
        <p:spPr>
          <a:xfrm>
            <a:off x="8986321" y="6354926"/>
            <a:ext cx="2135831" cy="365125"/>
          </a:xfrm>
        </p:spPr>
        <p:txBody>
          <a:bodyPr/>
          <a:lstStyle/>
          <a:p>
            <a:r>
              <a:rPr lang="en-AU" dirty="0"/>
              <a:t>PPT BY: MADHAV MISHRA</a:t>
            </a:r>
          </a:p>
        </p:txBody>
      </p:sp>
      <p:sp>
        <p:nvSpPr>
          <p:cNvPr id="5" name="Slide Number Placeholder 4">
            <a:extLst>
              <a:ext uri="{FF2B5EF4-FFF2-40B4-BE49-F238E27FC236}">
                <a16:creationId xmlns:a16="http://schemas.microsoft.com/office/drawing/2014/main" id="{8397F7EA-7D20-4107-9429-1E04453F7179}"/>
              </a:ext>
            </a:extLst>
          </p:cNvPr>
          <p:cNvSpPr>
            <a:spLocks noGrp="1"/>
          </p:cNvSpPr>
          <p:nvPr>
            <p:ph type="sldNum" sz="quarter" idx="12"/>
          </p:nvPr>
        </p:nvSpPr>
        <p:spPr/>
        <p:txBody>
          <a:bodyPr/>
          <a:lstStyle/>
          <a:p>
            <a:fld id="{DFF88010-E2A5-4677-AC5B-1AAE821EEE88}" type="slidenum">
              <a:rPr lang="en-AU" smtClean="0"/>
              <a:t>22</a:t>
            </a:fld>
            <a:endParaRPr lang="en-AU"/>
          </a:p>
        </p:txBody>
      </p:sp>
    </p:spTree>
    <p:extLst>
      <p:ext uri="{BB962C8B-B14F-4D97-AF65-F5344CB8AC3E}">
        <p14:creationId xmlns:p14="http://schemas.microsoft.com/office/powerpoint/2010/main" val="3101092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009DD9B-5EE2-4C0D-8B2B-351C8C102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E720DB99-7745-4E75-9D96-AAB6D55C53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64119"/>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5" name="Rectangle 74">
            <a:extLst>
              <a:ext uri="{FF2B5EF4-FFF2-40B4-BE49-F238E27FC236}">
                <a16:creationId xmlns:a16="http://schemas.microsoft.com/office/drawing/2014/main" id="{D68803C4-E159-4360-B7BB-74205C8F7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601952"/>
            <a:ext cx="10222992" cy="1385874"/>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7" name="Rectangle 76">
            <a:extLst>
              <a:ext uri="{FF2B5EF4-FFF2-40B4-BE49-F238E27FC236}">
                <a16:creationId xmlns:a16="http://schemas.microsoft.com/office/drawing/2014/main" id="{504B0465-3B07-49BF-BEA7-D81476246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2038655"/>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684E552-4662-46EB-A8B7-02ABFE430DF8}"/>
              </a:ext>
            </a:extLst>
          </p:cNvPr>
          <p:cNvSpPr>
            <a:spLocks noGrp="1"/>
          </p:cNvSpPr>
          <p:nvPr>
            <p:ph type="title"/>
          </p:nvPr>
        </p:nvSpPr>
        <p:spPr>
          <a:xfrm>
            <a:off x="1069848" y="484632"/>
            <a:ext cx="10058400" cy="1609344"/>
          </a:xfrm>
        </p:spPr>
        <p:txBody>
          <a:bodyPr>
            <a:normAutofit/>
          </a:bodyPr>
          <a:lstStyle/>
          <a:p>
            <a:r>
              <a:rPr lang="en-AU" dirty="0"/>
              <a:t>Logistic Regression</a:t>
            </a:r>
          </a:p>
        </p:txBody>
      </p:sp>
      <p:sp>
        <p:nvSpPr>
          <p:cNvPr id="3" name="Content Placeholder 2">
            <a:extLst>
              <a:ext uri="{FF2B5EF4-FFF2-40B4-BE49-F238E27FC236}">
                <a16:creationId xmlns:a16="http://schemas.microsoft.com/office/drawing/2014/main" id="{3DFF69D0-F5D3-4D42-B666-11F017C5853D}"/>
              </a:ext>
            </a:extLst>
          </p:cNvPr>
          <p:cNvSpPr>
            <a:spLocks noGrp="1"/>
          </p:cNvSpPr>
          <p:nvPr>
            <p:ph idx="1"/>
          </p:nvPr>
        </p:nvSpPr>
        <p:spPr>
          <a:xfrm>
            <a:off x="5136204" y="2320411"/>
            <a:ext cx="6498077" cy="4331407"/>
          </a:xfrm>
        </p:spPr>
        <p:txBody>
          <a:bodyPr anchor="ctr">
            <a:normAutofit/>
          </a:bodyPr>
          <a:lstStyle/>
          <a:p>
            <a:r>
              <a:rPr lang="en-AU" sz="1300" dirty="0"/>
              <a:t>Logistic Regression is used for a different class of problems known as classification problem.</a:t>
            </a:r>
          </a:p>
          <a:p>
            <a:r>
              <a:rPr lang="en-AU" sz="1300" dirty="0"/>
              <a:t>Here the aim is to predict the group which any current object under observation belongs to.</a:t>
            </a:r>
          </a:p>
          <a:p>
            <a:r>
              <a:rPr lang="en-AU" sz="1300" dirty="0"/>
              <a:t>It gives you a discrete binary outcome between 0 &amp; 1.</a:t>
            </a:r>
          </a:p>
          <a:p>
            <a:r>
              <a:rPr lang="en-AU" sz="1300" dirty="0"/>
              <a:t>A simple example would be whether a person will vote or not in a upcoming elections.</a:t>
            </a:r>
          </a:p>
          <a:p>
            <a:r>
              <a:rPr lang="en-AU" sz="1300" dirty="0"/>
              <a:t>How does it works?</a:t>
            </a:r>
          </a:p>
          <a:p>
            <a:pPr marL="0" indent="0">
              <a:buNone/>
            </a:pPr>
            <a:r>
              <a:rPr lang="en-AU" sz="1300" dirty="0"/>
              <a:t>Logistic regression measures the relationship between the dependent variable (our label, what we want to predict) and the one or more independent variables (our features), by estimating probabilities using its underlying logistic function.</a:t>
            </a:r>
          </a:p>
          <a:p>
            <a:pPr marL="0" indent="0">
              <a:buNone/>
            </a:pPr>
            <a:r>
              <a:rPr lang="en-AU" sz="1300" dirty="0"/>
              <a:t>It uses sigmoid function which is given as</a:t>
            </a:r>
          </a:p>
          <a:p>
            <a:pPr marL="0" indent="0">
              <a:buNone/>
            </a:pPr>
            <a:r>
              <a:rPr lang="en-AU" sz="1300" dirty="0"/>
              <a:t> </a:t>
            </a:r>
          </a:p>
          <a:p>
            <a:endParaRPr lang="en-AU" sz="1300" dirty="0"/>
          </a:p>
        </p:txBody>
      </p:sp>
      <p:sp>
        <p:nvSpPr>
          <p:cNvPr id="4" name="Footer Placeholder 3">
            <a:extLst>
              <a:ext uri="{FF2B5EF4-FFF2-40B4-BE49-F238E27FC236}">
                <a16:creationId xmlns:a16="http://schemas.microsoft.com/office/drawing/2014/main" id="{BCD31457-1106-47FE-9FC3-172CD6BD4319}"/>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sp>
        <p:nvSpPr>
          <p:cNvPr id="79" name="Oval 78">
            <a:extLst>
              <a:ext uri="{FF2B5EF4-FFF2-40B4-BE49-F238E27FC236}">
                <a16:creationId xmlns:a16="http://schemas.microsoft.com/office/drawing/2014/main" id="{49B7FFA5-14CB-4A4F-9BCC-CA3AA5D9D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1725" y="6229681"/>
            <a:ext cx="457200" cy="45720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81" name="Oval 80">
            <a:extLst>
              <a:ext uri="{FF2B5EF4-FFF2-40B4-BE49-F238E27FC236}">
                <a16:creationId xmlns:a16="http://schemas.microsoft.com/office/drawing/2014/main" id="{04E48745-7512-4EC2-9E20-9092D121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0918" y="6258874"/>
            <a:ext cx="398813" cy="398815"/>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sp>
        <p:nvSpPr>
          <p:cNvPr id="5" name="Slide Number Placeholder 4">
            <a:extLst>
              <a:ext uri="{FF2B5EF4-FFF2-40B4-BE49-F238E27FC236}">
                <a16:creationId xmlns:a16="http://schemas.microsoft.com/office/drawing/2014/main" id="{6FA2AB26-F5CF-4F8A-AC81-7BF066BF0EAA}"/>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23</a:t>
            </a:fld>
            <a:endParaRPr lang="en-AU"/>
          </a:p>
        </p:txBody>
      </p:sp>
      <p:pic>
        <p:nvPicPr>
          <p:cNvPr id="1028" name="Picture 4" descr="Logistic Regression: Sigmoid Function Explained in Plain English">
            <a:extLst>
              <a:ext uri="{FF2B5EF4-FFF2-40B4-BE49-F238E27FC236}">
                <a16:creationId xmlns:a16="http://schemas.microsoft.com/office/drawing/2014/main" id="{47E8D93B-047E-4A42-8E9B-EB1B1B5286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9950" y="2534202"/>
            <a:ext cx="4241645" cy="32366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sigmoid function Archives - Prwatech">
            <a:extLst>
              <a:ext uri="{FF2B5EF4-FFF2-40B4-BE49-F238E27FC236}">
                <a16:creationId xmlns:a16="http://schemas.microsoft.com/office/drawing/2014/main" id="{3A134AC1-797C-44A3-9807-9EE45087DC8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49879" y="5712267"/>
            <a:ext cx="2117920" cy="925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76593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C4E38F-C465-421E-BCF7-E921FEE2FABF}"/>
              </a:ext>
            </a:extLst>
          </p:cNvPr>
          <p:cNvSpPr>
            <a:spLocks noGrp="1"/>
          </p:cNvSpPr>
          <p:nvPr>
            <p:ph idx="1"/>
          </p:nvPr>
        </p:nvSpPr>
        <p:spPr>
          <a:xfrm>
            <a:off x="1069848" y="320511"/>
            <a:ext cx="10058400" cy="5851689"/>
          </a:xfrm>
        </p:spPr>
        <p:txBody>
          <a:bodyPr/>
          <a:lstStyle/>
          <a:p>
            <a:r>
              <a:rPr lang="en-AU" dirty="0"/>
              <a:t>The sigmoid function is an S- Shaped Curve that can take any real valued number and map it into a value between the range of 0 to 1, but never exactly at those limits.</a:t>
            </a:r>
          </a:p>
          <a:p>
            <a:r>
              <a:rPr lang="en-AU" dirty="0"/>
              <a:t>Making Predictions:</a:t>
            </a:r>
          </a:p>
          <a:p>
            <a:pPr marL="0" indent="0">
              <a:buNone/>
            </a:pPr>
            <a:r>
              <a:rPr lang="en-AU" dirty="0"/>
              <a:t>These probabilities must then be transformed into binary values in order to actually make a prediction.</a:t>
            </a:r>
          </a:p>
          <a:p>
            <a:pPr marL="0" indent="0">
              <a:buNone/>
            </a:pPr>
            <a:r>
              <a:rPr lang="en-AU" dirty="0"/>
              <a:t>This is the task of the logistic function also called a sigmoid function. </a:t>
            </a:r>
          </a:p>
          <a:p>
            <a:pPr marL="0" indent="0">
              <a:buNone/>
            </a:pPr>
            <a:r>
              <a:rPr lang="en-AU" dirty="0"/>
              <a:t>This values between 0 &amp; 1 will then be transformed into either 0 or 1 using a threshold classifier.</a:t>
            </a:r>
          </a:p>
          <a:p>
            <a:pPr marL="0" indent="0">
              <a:buNone/>
            </a:pPr>
            <a:r>
              <a:rPr lang="en-AU" dirty="0"/>
              <a:t>Logistic Vs Linear:</a:t>
            </a:r>
          </a:p>
          <a:p>
            <a:pPr marL="0" indent="0">
              <a:buNone/>
            </a:pPr>
            <a:r>
              <a:rPr lang="en-AU" dirty="0"/>
              <a:t>Logistic regression gives you a discrete outcome but Linear regression gives you a continuous outcome</a:t>
            </a:r>
          </a:p>
          <a:p>
            <a:pPr marL="0" indent="0">
              <a:buNone/>
            </a:pPr>
            <a:r>
              <a:rPr lang="en-AU" dirty="0"/>
              <a:t>   </a:t>
            </a:r>
          </a:p>
        </p:txBody>
      </p:sp>
      <p:sp>
        <p:nvSpPr>
          <p:cNvPr id="4" name="Footer Placeholder 3">
            <a:extLst>
              <a:ext uri="{FF2B5EF4-FFF2-40B4-BE49-F238E27FC236}">
                <a16:creationId xmlns:a16="http://schemas.microsoft.com/office/drawing/2014/main" id="{59DB827F-BA63-4D88-84B7-54DF40975F2E}"/>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45101DC7-E369-4E6C-929D-331C83120092}"/>
              </a:ext>
            </a:extLst>
          </p:cNvPr>
          <p:cNvSpPr>
            <a:spLocks noGrp="1"/>
          </p:cNvSpPr>
          <p:nvPr>
            <p:ph type="sldNum" sz="quarter" idx="12"/>
          </p:nvPr>
        </p:nvSpPr>
        <p:spPr/>
        <p:txBody>
          <a:bodyPr/>
          <a:lstStyle/>
          <a:p>
            <a:fld id="{DFF88010-E2A5-4677-AC5B-1AAE821EEE88}" type="slidenum">
              <a:rPr lang="en-AU" smtClean="0"/>
              <a:t>24</a:t>
            </a:fld>
            <a:endParaRPr lang="en-AU"/>
          </a:p>
        </p:txBody>
      </p:sp>
    </p:spTree>
    <p:extLst>
      <p:ext uri="{BB962C8B-B14F-4D97-AF65-F5344CB8AC3E}">
        <p14:creationId xmlns:p14="http://schemas.microsoft.com/office/powerpoint/2010/main" val="9138171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C7190-852F-4B6B-9888-770D4B984180}"/>
              </a:ext>
            </a:extLst>
          </p:cNvPr>
          <p:cNvSpPr>
            <a:spLocks noGrp="1"/>
          </p:cNvSpPr>
          <p:nvPr>
            <p:ph type="title"/>
          </p:nvPr>
        </p:nvSpPr>
        <p:spPr/>
        <p:txBody>
          <a:bodyPr/>
          <a:lstStyle/>
          <a:p>
            <a:r>
              <a:rPr lang="en-AU" dirty="0"/>
              <a:t>Example </a:t>
            </a:r>
          </a:p>
        </p:txBody>
      </p:sp>
      <p:sp>
        <p:nvSpPr>
          <p:cNvPr id="4" name="Footer Placeholder 3">
            <a:extLst>
              <a:ext uri="{FF2B5EF4-FFF2-40B4-BE49-F238E27FC236}">
                <a16:creationId xmlns:a16="http://schemas.microsoft.com/office/drawing/2014/main" id="{C0DCCE44-D7FC-4EC0-95EA-A8421C2D0821}"/>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37D2D0E8-C24D-4D84-AD18-EEBAB84821D9}"/>
              </a:ext>
            </a:extLst>
          </p:cNvPr>
          <p:cNvSpPr>
            <a:spLocks noGrp="1"/>
          </p:cNvSpPr>
          <p:nvPr>
            <p:ph type="sldNum" sz="quarter" idx="12"/>
          </p:nvPr>
        </p:nvSpPr>
        <p:spPr/>
        <p:txBody>
          <a:bodyPr/>
          <a:lstStyle/>
          <a:p>
            <a:fld id="{DFF88010-E2A5-4677-AC5B-1AAE821EEE88}" type="slidenum">
              <a:rPr lang="en-AU" smtClean="0"/>
              <a:t>25</a:t>
            </a:fld>
            <a:endParaRPr lang="en-AU"/>
          </a:p>
        </p:txBody>
      </p:sp>
      <p:pic>
        <p:nvPicPr>
          <p:cNvPr id="6" name="Picture 2" descr="How to do Linear Regression and Logistic Regression in Machine Learning?">
            <a:extLst>
              <a:ext uri="{FF2B5EF4-FFF2-40B4-BE49-F238E27FC236}">
                <a16:creationId xmlns:a16="http://schemas.microsoft.com/office/drawing/2014/main" id="{B4E8C449-F705-4443-92CE-F669B22EAF03}"/>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257807" y="1832887"/>
            <a:ext cx="9666355" cy="4050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6185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012B5-E119-489A-B168-C602633C3BC4}"/>
              </a:ext>
            </a:extLst>
          </p:cNvPr>
          <p:cNvSpPr>
            <a:spLocks noGrp="1"/>
          </p:cNvSpPr>
          <p:nvPr>
            <p:ph type="title"/>
          </p:nvPr>
        </p:nvSpPr>
        <p:spPr>
          <a:xfrm>
            <a:off x="1066800" y="220091"/>
            <a:ext cx="10058400" cy="684292"/>
          </a:xfrm>
        </p:spPr>
        <p:txBody>
          <a:bodyPr>
            <a:normAutofit fontScale="90000"/>
          </a:bodyPr>
          <a:lstStyle/>
          <a:p>
            <a:r>
              <a:rPr lang="en-AU" dirty="0"/>
              <a:t>Time Series Analysis &amp; Forecasting </a:t>
            </a:r>
          </a:p>
        </p:txBody>
      </p:sp>
      <p:sp>
        <p:nvSpPr>
          <p:cNvPr id="3" name="Content Placeholder 2">
            <a:extLst>
              <a:ext uri="{FF2B5EF4-FFF2-40B4-BE49-F238E27FC236}">
                <a16:creationId xmlns:a16="http://schemas.microsoft.com/office/drawing/2014/main" id="{3A9128EA-6797-4EE7-BEA9-C3C36A42A899}"/>
              </a:ext>
            </a:extLst>
          </p:cNvPr>
          <p:cNvSpPr>
            <a:spLocks noGrp="1"/>
          </p:cNvSpPr>
          <p:nvPr>
            <p:ph idx="1"/>
          </p:nvPr>
        </p:nvSpPr>
        <p:spPr>
          <a:xfrm>
            <a:off x="1069848" y="1036948"/>
            <a:ext cx="10058400" cy="5135252"/>
          </a:xfrm>
        </p:spPr>
        <p:txBody>
          <a:bodyPr/>
          <a:lstStyle/>
          <a:p>
            <a:r>
              <a:rPr lang="en-AU" dirty="0"/>
              <a:t>Time Series Analysis also known as TSA.</a:t>
            </a:r>
          </a:p>
          <a:p>
            <a:r>
              <a:rPr lang="en-AU" dirty="0"/>
              <a:t>TSA consist of method used to analyse various data facts or statistics from various characteristics of the data.</a:t>
            </a:r>
          </a:p>
          <a:p>
            <a:r>
              <a:rPr lang="en-AU" dirty="0"/>
              <a:t>TSA used for continuous data, for example economic growth of an organization, share price, sales temperature, weather etc.</a:t>
            </a:r>
          </a:p>
          <a:p>
            <a:r>
              <a:rPr lang="en-AU" dirty="0"/>
              <a:t>TSA model has time ‘t’ as an independent variable &amp; the target is a dependent variable denoted by </a:t>
            </a:r>
            <a:r>
              <a:rPr lang="en-AU" dirty="0" err="1"/>
              <a:t>Yt</a:t>
            </a:r>
            <a:endParaRPr lang="en-AU" dirty="0"/>
          </a:p>
          <a:p>
            <a:r>
              <a:rPr lang="en-AU" dirty="0"/>
              <a:t>The output from the time series model is a </a:t>
            </a:r>
            <a:r>
              <a:rPr lang="en-AU" dirty="0" err="1"/>
              <a:t>a</a:t>
            </a:r>
            <a:r>
              <a:rPr lang="en-AU" dirty="0"/>
              <a:t> predicted value of y at the given time t.</a:t>
            </a:r>
          </a:p>
          <a:p>
            <a:r>
              <a:rPr lang="en-AU" dirty="0"/>
              <a:t>Time Series is the process of recording of the data at regular interval of time.</a:t>
            </a:r>
          </a:p>
          <a:p>
            <a:r>
              <a:rPr lang="en-AU" dirty="0"/>
              <a:t>TSA Components:</a:t>
            </a:r>
          </a:p>
          <a:p>
            <a:pPr marL="0" indent="0" algn="ctr">
              <a:buNone/>
            </a:pPr>
            <a:r>
              <a:rPr lang="en-AU" b="1" dirty="0"/>
              <a:t>TRENDS , CYCLES, SEASONALITY</a:t>
            </a:r>
          </a:p>
          <a:p>
            <a:pPr marL="0" indent="0">
              <a:buNone/>
            </a:pPr>
            <a:endParaRPr lang="en-AU" b="1" dirty="0"/>
          </a:p>
        </p:txBody>
      </p:sp>
      <p:sp>
        <p:nvSpPr>
          <p:cNvPr id="4" name="Footer Placeholder 3">
            <a:extLst>
              <a:ext uri="{FF2B5EF4-FFF2-40B4-BE49-F238E27FC236}">
                <a16:creationId xmlns:a16="http://schemas.microsoft.com/office/drawing/2014/main" id="{54F1CDCD-D61F-4705-AC7A-4C209E3EFDC4}"/>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E5C8DAD9-7A9E-4854-B3D4-46E2C975CE40}"/>
              </a:ext>
            </a:extLst>
          </p:cNvPr>
          <p:cNvSpPr>
            <a:spLocks noGrp="1"/>
          </p:cNvSpPr>
          <p:nvPr>
            <p:ph type="sldNum" sz="quarter" idx="12"/>
          </p:nvPr>
        </p:nvSpPr>
        <p:spPr/>
        <p:txBody>
          <a:bodyPr/>
          <a:lstStyle/>
          <a:p>
            <a:fld id="{DFF88010-E2A5-4677-AC5B-1AAE821EEE88}" type="slidenum">
              <a:rPr lang="en-AU" smtClean="0"/>
              <a:t>26</a:t>
            </a:fld>
            <a:endParaRPr lang="en-AU"/>
          </a:p>
        </p:txBody>
      </p:sp>
    </p:spTree>
    <p:extLst>
      <p:ext uri="{BB962C8B-B14F-4D97-AF65-F5344CB8AC3E}">
        <p14:creationId xmlns:p14="http://schemas.microsoft.com/office/powerpoint/2010/main" val="660251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4477F4-D1F7-4936-A3D0-754B44EDC295}"/>
              </a:ext>
            </a:extLst>
          </p:cNvPr>
          <p:cNvSpPr>
            <a:spLocks noGrp="1"/>
          </p:cNvSpPr>
          <p:nvPr>
            <p:ph idx="1"/>
          </p:nvPr>
        </p:nvSpPr>
        <p:spPr>
          <a:xfrm>
            <a:off x="1069848" y="311085"/>
            <a:ext cx="10058400" cy="5861115"/>
          </a:xfrm>
        </p:spPr>
        <p:txBody>
          <a:bodyPr>
            <a:normAutofit/>
          </a:bodyPr>
          <a:lstStyle/>
          <a:p>
            <a:r>
              <a:rPr lang="en-AU" dirty="0"/>
              <a:t>Trends:</a:t>
            </a:r>
          </a:p>
          <a:p>
            <a:pPr marL="0" indent="0">
              <a:buNone/>
            </a:pPr>
            <a:r>
              <a:rPr lang="en-AU" dirty="0"/>
              <a:t>Considered to behaviour of the feature at a particular amount of time, it can be categorized as increasing trend, decreasing trend or constant trend.</a:t>
            </a:r>
          </a:p>
          <a:p>
            <a:r>
              <a:rPr lang="en-AU" dirty="0"/>
              <a:t>Seasonality:</a:t>
            </a:r>
          </a:p>
          <a:p>
            <a:pPr marL="0" indent="0">
              <a:buNone/>
            </a:pPr>
            <a:r>
              <a:rPr lang="en-AU" dirty="0"/>
              <a:t>Pattern which repeats at the constant frequency. Example here the demand for the umbrella will be at peak in the rainy season.</a:t>
            </a:r>
          </a:p>
          <a:p>
            <a:r>
              <a:rPr lang="en-AU" dirty="0"/>
              <a:t>Cycles:</a:t>
            </a:r>
          </a:p>
          <a:p>
            <a:pPr marL="0" indent="0">
              <a:buNone/>
            </a:pPr>
            <a:r>
              <a:rPr lang="en-AU" dirty="0"/>
              <a:t>They are the type of seasonality pattern but it doesn’t repeat at regular frequency.</a:t>
            </a:r>
          </a:p>
          <a:p>
            <a:pPr marL="0" indent="0">
              <a:buNone/>
            </a:pPr>
            <a:r>
              <a:rPr lang="en-AU" dirty="0"/>
              <a:t>Cycles can be generally considered as the task completion time.</a:t>
            </a:r>
          </a:p>
          <a:p>
            <a:pPr marL="0" indent="0">
              <a:buNone/>
            </a:pPr>
            <a:r>
              <a:rPr lang="en-AU" dirty="0"/>
              <a:t>Example: Iterative model of S/W Engineering, every iteration can have different time requirement. But here every task has to undergo all stage in a single iteration.</a:t>
            </a:r>
          </a:p>
          <a:p>
            <a:pPr marL="0" indent="0">
              <a:buNone/>
            </a:pPr>
            <a:r>
              <a:rPr lang="en-AU" dirty="0"/>
              <a:t>Most widely used time series analysis is Autoregressive Moving Average (ARMA), </a:t>
            </a:r>
          </a:p>
          <a:p>
            <a:pPr marL="0" indent="0">
              <a:buNone/>
            </a:pPr>
            <a:r>
              <a:rPr lang="en-AU" dirty="0"/>
              <a:t>Which has two parts in them (AR) Autoregressive and (MA) Moving Average.</a:t>
            </a:r>
          </a:p>
          <a:p>
            <a:pPr marL="0" indent="0">
              <a:buNone/>
            </a:pPr>
            <a:r>
              <a:rPr lang="en-AU" dirty="0"/>
              <a:t> </a:t>
            </a:r>
          </a:p>
        </p:txBody>
      </p:sp>
      <p:sp>
        <p:nvSpPr>
          <p:cNvPr id="4" name="Footer Placeholder 3">
            <a:extLst>
              <a:ext uri="{FF2B5EF4-FFF2-40B4-BE49-F238E27FC236}">
                <a16:creationId xmlns:a16="http://schemas.microsoft.com/office/drawing/2014/main" id="{A86D665D-D85E-4504-8322-65CD9222FF4D}"/>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AD88F95-CFB5-4692-9AB7-D1C3AF496C91}"/>
              </a:ext>
            </a:extLst>
          </p:cNvPr>
          <p:cNvSpPr>
            <a:spLocks noGrp="1"/>
          </p:cNvSpPr>
          <p:nvPr>
            <p:ph type="sldNum" sz="quarter" idx="12"/>
          </p:nvPr>
        </p:nvSpPr>
        <p:spPr/>
        <p:txBody>
          <a:bodyPr/>
          <a:lstStyle/>
          <a:p>
            <a:fld id="{DFF88010-E2A5-4677-AC5B-1AAE821EEE88}" type="slidenum">
              <a:rPr lang="en-AU" smtClean="0"/>
              <a:t>27</a:t>
            </a:fld>
            <a:endParaRPr lang="en-AU"/>
          </a:p>
        </p:txBody>
      </p:sp>
    </p:spTree>
    <p:extLst>
      <p:ext uri="{BB962C8B-B14F-4D97-AF65-F5344CB8AC3E}">
        <p14:creationId xmlns:p14="http://schemas.microsoft.com/office/powerpoint/2010/main" val="29551923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94A1-677F-4CC5-A453-738E3E6DB378}"/>
              </a:ext>
            </a:extLst>
          </p:cNvPr>
          <p:cNvSpPr>
            <a:spLocks noGrp="1"/>
          </p:cNvSpPr>
          <p:nvPr>
            <p:ph type="title"/>
          </p:nvPr>
        </p:nvSpPr>
        <p:spPr>
          <a:xfrm>
            <a:off x="1088136" y="220091"/>
            <a:ext cx="10058400" cy="750870"/>
          </a:xfrm>
        </p:spPr>
        <p:txBody>
          <a:bodyPr>
            <a:normAutofit fontScale="90000"/>
          </a:bodyPr>
          <a:lstStyle/>
          <a:p>
            <a:r>
              <a:rPr lang="en-AU" dirty="0"/>
              <a:t>Forecasting:</a:t>
            </a:r>
          </a:p>
        </p:txBody>
      </p:sp>
      <p:sp>
        <p:nvSpPr>
          <p:cNvPr id="3" name="Content Placeholder 2">
            <a:extLst>
              <a:ext uri="{FF2B5EF4-FFF2-40B4-BE49-F238E27FC236}">
                <a16:creationId xmlns:a16="http://schemas.microsoft.com/office/drawing/2014/main" id="{C54462EF-1A08-46E2-89AA-436C0014ED11}"/>
              </a:ext>
            </a:extLst>
          </p:cNvPr>
          <p:cNvSpPr>
            <a:spLocks noGrp="1"/>
          </p:cNvSpPr>
          <p:nvPr>
            <p:ph idx="1"/>
          </p:nvPr>
        </p:nvSpPr>
        <p:spPr>
          <a:xfrm>
            <a:off x="1069848" y="970961"/>
            <a:ext cx="10058400" cy="5201239"/>
          </a:xfrm>
        </p:spPr>
        <p:txBody>
          <a:bodyPr/>
          <a:lstStyle/>
          <a:p>
            <a:r>
              <a:rPr lang="en-AU" dirty="0"/>
              <a:t>The Process of making prediction of future based on the present and the past data most commonly by using analysis of trends is called as forecasting.</a:t>
            </a:r>
          </a:p>
          <a:p>
            <a:r>
              <a:rPr lang="en-AU" b="1" dirty="0"/>
              <a:t>Steps for forecasting:</a:t>
            </a:r>
          </a:p>
          <a:p>
            <a:pPr marL="457200" indent="-457200">
              <a:buAutoNum type="arabicPeriod"/>
            </a:pPr>
            <a:r>
              <a:rPr lang="en-AU" dirty="0"/>
              <a:t>Define the goal or business object.</a:t>
            </a:r>
          </a:p>
          <a:p>
            <a:pPr marL="457200" indent="-457200">
              <a:buAutoNum type="arabicPeriod"/>
            </a:pPr>
            <a:r>
              <a:rPr lang="en-AU" dirty="0"/>
              <a:t>Get the required data.</a:t>
            </a:r>
          </a:p>
          <a:p>
            <a:pPr marL="457200" indent="-457200">
              <a:buAutoNum type="arabicPeriod"/>
            </a:pPr>
            <a:r>
              <a:rPr lang="en-AU" dirty="0"/>
              <a:t>Explores &amp; Visualize the series.</a:t>
            </a:r>
          </a:p>
          <a:p>
            <a:pPr marL="457200" indent="-457200">
              <a:buAutoNum type="arabicPeriod"/>
            </a:pPr>
            <a:r>
              <a:rPr lang="en-AU" dirty="0"/>
              <a:t>Pre- process the data.</a:t>
            </a:r>
          </a:p>
          <a:p>
            <a:pPr marL="457200" indent="-457200">
              <a:buAutoNum type="arabicPeriod"/>
            </a:pPr>
            <a:r>
              <a:rPr lang="en-AU" dirty="0"/>
              <a:t>Partition the series.</a:t>
            </a:r>
          </a:p>
          <a:p>
            <a:pPr marL="457200" indent="-457200">
              <a:buAutoNum type="arabicPeriod"/>
            </a:pPr>
            <a:r>
              <a:rPr lang="en-AU" dirty="0"/>
              <a:t>Apply suitable forecasting model(ARMA Model)</a:t>
            </a:r>
          </a:p>
          <a:p>
            <a:pPr marL="457200" indent="-457200">
              <a:buAutoNum type="arabicPeriod"/>
            </a:pPr>
            <a:r>
              <a:rPr lang="en-AU" dirty="0"/>
              <a:t>Evaluate &amp; compare the performance of the system.</a:t>
            </a:r>
          </a:p>
          <a:p>
            <a:pPr marL="457200" indent="-457200">
              <a:buAutoNum type="arabicPeriod"/>
            </a:pPr>
            <a:r>
              <a:rPr lang="en-AU" dirty="0"/>
              <a:t>Implement the final forecasting system.</a:t>
            </a:r>
          </a:p>
        </p:txBody>
      </p:sp>
      <p:sp>
        <p:nvSpPr>
          <p:cNvPr id="4" name="Footer Placeholder 3">
            <a:extLst>
              <a:ext uri="{FF2B5EF4-FFF2-40B4-BE49-F238E27FC236}">
                <a16:creationId xmlns:a16="http://schemas.microsoft.com/office/drawing/2014/main" id="{E1FF62BF-24F7-468F-8099-8C95E8CF71D2}"/>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060749E6-035A-45F9-95FB-69B6C40378D6}"/>
              </a:ext>
            </a:extLst>
          </p:cNvPr>
          <p:cNvSpPr>
            <a:spLocks noGrp="1"/>
          </p:cNvSpPr>
          <p:nvPr>
            <p:ph type="sldNum" sz="quarter" idx="12"/>
          </p:nvPr>
        </p:nvSpPr>
        <p:spPr/>
        <p:txBody>
          <a:bodyPr/>
          <a:lstStyle/>
          <a:p>
            <a:fld id="{DFF88010-E2A5-4677-AC5B-1AAE821EEE88}" type="slidenum">
              <a:rPr lang="en-AU" smtClean="0"/>
              <a:t>28</a:t>
            </a:fld>
            <a:endParaRPr lang="en-AU"/>
          </a:p>
        </p:txBody>
      </p:sp>
    </p:spTree>
    <p:extLst>
      <p:ext uri="{BB962C8B-B14F-4D97-AF65-F5344CB8AC3E}">
        <p14:creationId xmlns:p14="http://schemas.microsoft.com/office/powerpoint/2010/main" val="9674365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B67D0-7059-4511-9064-E47D061F5504}"/>
              </a:ext>
            </a:extLst>
          </p:cNvPr>
          <p:cNvSpPr>
            <a:spLocks noGrp="1"/>
          </p:cNvSpPr>
          <p:nvPr>
            <p:ph type="title"/>
          </p:nvPr>
        </p:nvSpPr>
        <p:spPr>
          <a:xfrm>
            <a:off x="1088136" y="220091"/>
            <a:ext cx="10058400" cy="656011"/>
          </a:xfrm>
        </p:spPr>
        <p:txBody>
          <a:bodyPr>
            <a:normAutofit fontScale="90000"/>
          </a:bodyPr>
          <a:lstStyle/>
          <a:p>
            <a:r>
              <a:rPr lang="en-AU" dirty="0"/>
              <a:t>Perceptron</a:t>
            </a:r>
          </a:p>
        </p:txBody>
      </p:sp>
      <p:sp>
        <p:nvSpPr>
          <p:cNvPr id="3" name="Content Placeholder 2">
            <a:extLst>
              <a:ext uri="{FF2B5EF4-FFF2-40B4-BE49-F238E27FC236}">
                <a16:creationId xmlns:a16="http://schemas.microsoft.com/office/drawing/2014/main" id="{3EFED5DE-70F8-4925-911A-56F9B5A17D48}"/>
              </a:ext>
            </a:extLst>
          </p:cNvPr>
          <p:cNvSpPr>
            <a:spLocks noGrp="1"/>
          </p:cNvSpPr>
          <p:nvPr>
            <p:ph idx="1"/>
          </p:nvPr>
        </p:nvSpPr>
        <p:spPr>
          <a:xfrm>
            <a:off x="1069848" y="961534"/>
            <a:ext cx="10058400" cy="5210666"/>
          </a:xfrm>
        </p:spPr>
        <p:txBody>
          <a:bodyPr/>
          <a:lstStyle/>
          <a:p>
            <a:r>
              <a:rPr lang="en-AU" b="1" dirty="0"/>
              <a:t>What is a neural network?</a:t>
            </a:r>
          </a:p>
          <a:p>
            <a:pPr marL="0" indent="0">
              <a:buNone/>
            </a:pPr>
            <a:r>
              <a:rPr lang="en-AU" dirty="0"/>
              <a:t>A neural network is formed when a collection of nodes or neurons are interlinked through synaptic connections. </a:t>
            </a:r>
          </a:p>
          <a:p>
            <a:pPr marL="0" indent="0">
              <a:buNone/>
            </a:pPr>
            <a:r>
              <a:rPr lang="en-AU" dirty="0"/>
              <a:t>There are three layers in every artificial neural network – input layer, hidden layer, and output layer. </a:t>
            </a:r>
          </a:p>
          <a:p>
            <a:pPr marL="0" indent="0">
              <a:buNone/>
            </a:pPr>
            <a:r>
              <a:rPr lang="en-AU" dirty="0"/>
              <a:t>The input layer that is formed from a collection of several nodes or neurons receives inputs. </a:t>
            </a:r>
          </a:p>
          <a:p>
            <a:pPr marL="0" indent="0">
              <a:buNone/>
            </a:pPr>
            <a:r>
              <a:rPr lang="en-AU" dirty="0"/>
              <a:t>Every neuron in the network has a function, and every connection has a weight value associated with it. </a:t>
            </a:r>
          </a:p>
          <a:p>
            <a:pPr marL="0" indent="0">
              <a:buNone/>
            </a:pPr>
            <a:r>
              <a:rPr lang="en-AU" dirty="0"/>
              <a:t>Inputs then move from the input layer to layer made from a separate set of neurons – the hidden layer. The output layer gives the final outputs. </a:t>
            </a:r>
          </a:p>
          <a:p>
            <a:pPr marL="0" indent="0">
              <a:buNone/>
            </a:pPr>
            <a:endParaRPr lang="en-AU" dirty="0"/>
          </a:p>
        </p:txBody>
      </p:sp>
      <p:sp>
        <p:nvSpPr>
          <p:cNvPr id="4" name="Footer Placeholder 3">
            <a:extLst>
              <a:ext uri="{FF2B5EF4-FFF2-40B4-BE49-F238E27FC236}">
                <a16:creationId xmlns:a16="http://schemas.microsoft.com/office/drawing/2014/main" id="{46A5EAFD-EA58-4A26-B132-DA7EED195D00}"/>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0CE59475-D7D6-488C-9963-F23DE1D94BF4}"/>
              </a:ext>
            </a:extLst>
          </p:cNvPr>
          <p:cNvSpPr>
            <a:spLocks noGrp="1"/>
          </p:cNvSpPr>
          <p:nvPr>
            <p:ph type="sldNum" sz="quarter" idx="12"/>
          </p:nvPr>
        </p:nvSpPr>
        <p:spPr/>
        <p:txBody>
          <a:bodyPr/>
          <a:lstStyle/>
          <a:p>
            <a:fld id="{DFF88010-E2A5-4677-AC5B-1AAE821EEE88}" type="slidenum">
              <a:rPr lang="en-AU" smtClean="0"/>
              <a:t>29</a:t>
            </a:fld>
            <a:endParaRPr lang="en-AU"/>
          </a:p>
        </p:txBody>
      </p:sp>
    </p:spTree>
    <p:extLst>
      <p:ext uri="{BB962C8B-B14F-4D97-AF65-F5344CB8AC3E}">
        <p14:creationId xmlns:p14="http://schemas.microsoft.com/office/powerpoint/2010/main" val="158265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6B4D3-3F77-4376-871B-8B32EFCF1008}"/>
              </a:ext>
            </a:extLst>
          </p:cNvPr>
          <p:cNvSpPr>
            <a:spLocks noGrp="1"/>
          </p:cNvSpPr>
          <p:nvPr>
            <p:ph type="title"/>
          </p:nvPr>
        </p:nvSpPr>
        <p:spPr>
          <a:xfrm>
            <a:off x="1066800" y="221105"/>
            <a:ext cx="10058400" cy="929389"/>
          </a:xfrm>
        </p:spPr>
        <p:txBody>
          <a:bodyPr/>
          <a:lstStyle/>
          <a:p>
            <a:r>
              <a:rPr lang="en-AU" dirty="0"/>
              <a:t>Least Squares Method</a:t>
            </a:r>
          </a:p>
        </p:txBody>
      </p:sp>
      <p:sp>
        <p:nvSpPr>
          <p:cNvPr id="3" name="Content Placeholder 2">
            <a:extLst>
              <a:ext uri="{FF2B5EF4-FFF2-40B4-BE49-F238E27FC236}">
                <a16:creationId xmlns:a16="http://schemas.microsoft.com/office/drawing/2014/main" id="{EE6AD082-46E3-440B-A4C3-6A284F7D3D39}"/>
              </a:ext>
            </a:extLst>
          </p:cNvPr>
          <p:cNvSpPr>
            <a:spLocks noGrp="1"/>
          </p:cNvSpPr>
          <p:nvPr>
            <p:ph idx="1"/>
          </p:nvPr>
        </p:nvSpPr>
        <p:spPr>
          <a:xfrm>
            <a:off x="1069848" y="1074656"/>
            <a:ext cx="10058400" cy="5097544"/>
          </a:xfrm>
        </p:spPr>
        <p:txBody>
          <a:bodyPr/>
          <a:lstStyle/>
          <a:p>
            <a:r>
              <a:rPr lang="en-AU" dirty="0"/>
              <a:t>What Is the Least Squares Method?</a:t>
            </a:r>
          </a:p>
          <a:p>
            <a:pPr marL="0" indent="0">
              <a:buNone/>
            </a:pPr>
            <a:r>
              <a:rPr lang="en-AU" dirty="0"/>
              <a:t>The "</a:t>
            </a:r>
            <a:r>
              <a:rPr lang="en-AU" u="sng" dirty="0">
                <a:hlinkClick r:id="rId2"/>
              </a:rPr>
              <a:t>least squares</a:t>
            </a:r>
            <a:r>
              <a:rPr lang="en-AU" dirty="0"/>
              <a:t>" method is a form of mathematical regression analysis used to determine the </a:t>
            </a:r>
            <a:r>
              <a:rPr lang="en-AU" u="sng" dirty="0">
                <a:hlinkClick r:id="rId3"/>
              </a:rPr>
              <a:t>line of best fit</a:t>
            </a:r>
            <a:r>
              <a:rPr lang="en-AU" dirty="0"/>
              <a:t> for a set of data, providing a visual demonstration of the relationship between the data points. Each point of data represents the relationship between a known independent variable and an unknown dependent variable.</a:t>
            </a:r>
          </a:p>
          <a:p>
            <a:pPr marL="0" indent="0">
              <a:buNone/>
            </a:pPr>
            <a:endParaRPr lang="en-AU" dirty="0"/>
          </a:p>
          <a:p>
            <a:r>
              <a:rPr lang="en-AU" dirty="0"/>
              <a:t>What Does the Least Squares Method Tell You?</a:t>
            </a:r>
          </a:p>
          <a:p>
            <a:pPr marL="0" indent="0">
              <a:buNone/>
            </a:pPr>
            <a:r>
              <a:rPr lang="en-AU" dirty="0"/>
              <a:t>The least squares method provides the overall rationale for the placement of the line of best fit among the data points being studied. The most common application of this method, which is sometimes referred to as "linear" or "ordinary", aims to create a straight line that minimizes the sum of the squares of the errors that are generated by the results of the associated equations, such as the squared residuals resulting from differences in the observed value, and the value anticipated, based on that model.</a:t>
            </a:r>
          </a:p>
          <a:p>
            <a:pPr marL="0" indent="0">
              <a:buNone/>
            </a:pPr>
            <a:r>
              <a:rPr lang="en-AU" dirty="0"/>
              <a:t>This method of </a:t>
            </a:r>
            <a:r>
              <a:rPr lang="en-AU" u="sng" dirty="0">
                <a:hlinkClick r:id="rId4"/>
              </a:rPr>
              <a:t>regression</a:t>
            </a:r>
            <a:r>
              <a:rPr lang="en-AU" dirty="0"/>
              <a:t> analysis begins with a set of data points to be plotted on an x- and y-axis graph.</a:t>
            </a:r>
          </a:p>
          <a:p>
            <a:pPr marL="0" indent="0">
              <a:buNone/>
            </a:pPr>
            <a:endParaRPr lang="en-AU" dirty="0"/>
          </a:p>
          <a:p>
            <a:endParaRPr lang="en-AU" dirty="0"/>
          </a:p>
          <a:p>
            <a:endParaRPr lang="en-AU" dirty="0"/>
          </a:p>
        </p:txBody>
      </p:sp>
      <p:sp>
        <p:nvSpPr>
          <p:cNvPr id="4" name="Footer Placeholder 3">
            <a:extLst>
              <a:ext uri="{FF2B5EF4-FFF2-40B4-BE49-F238E27FC236}">
                <a16:creationId xmlns:a16="http://schemas.microsoft.com/office/drawing/2014/main" id="{5EB391A5-258F-4AD6-ACD1-ACF46899C872}"/>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834E6E01-DA81-4F7D-A6BA-CABACE1EEEC8}"/>
              </a:ext>
            </a:extLst>
          </p:cNvPr>
          <p:cNvSpPr>
            <a:spLocks noGrp="1"/>
          </p:cNvSpPr>
          <p:nvPr>
            <p:ph type="sldNum" sz="quarter" idx="12"/>
          </p:nvPr>
        </p:nvSpPr>
        <p:spPr/>
        <p:txBody>
          <a:bodyPr/>
          <a:lstStyle/>
          <a:p>
            <a:fld id="{DFF88010-E2A5-4677-AC5B-1AAE821EEE88}" type="slidenum">
              <a:rPr lang="en-AU" smtClean="0"/>
              <a:t>3</a:t>
            </a:fld>
            <a:endParaRPr lang="en-AU"/>
          </a:p>
        </p:txBody>
      </p:sp>
    </p:spTree>
    <p:extLst>
      <p:ext uri="{BB962C8B-B14F-4D97-AF65-F5344CB8AC3E}">
        <p14:creationId xmlns:p14="http://schemas.microsoft.com/office/powerpoint/2010/main" val="947633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a:extLst>
              <a:ext uri="{FF2B5EF4-FFF2-40B4-BE49-F238E27FC236}">
                <a16:creationId xmlns:a16="http://schemas.microsoft.com/office/drawing/2014/main" id="{E5821A2D-F010-4C2B-8819-23281D9C77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
            <a:ext cx="6095695" cy="6857997"/>
          </a:xfrm>
          <a:custGeom>
            <a:avLst/>
            <a:gdLst>
              <a:gd name="connsiteX0" fmla="*/ 3435036 w 6095695"/>
              <a:gd name="connsiteY0" fmla="*/ 0 h 6857997"/>
              <a:gd name="connsiteX1" fmla="*/ 4198562 w 6095695"/>
              <a:gd name="connsiteY1" fmla="*/ 0 h 6857997"/>
              <a:gd name="connsiteX2" fmla="*/ 4365987 w 6095695"/>
              <a:gd name="connsiteY2" fmla="*/ 128761 h 6857997"/>
              <a:gd name="connsiteX3" fmla="*/ 6095695 w 6095695"/>
              <a:gd name="connsiteY3" fmla="*/ 3718209 h 6857997"/>
              <a:gd name="connsiteX4" fmla="*/ 4860911 w 6095695"/>
              <a:gd name="connsiteY4" fmla="*/ 6845880 h 6857997"/>
              <a:gd name="connsiteX5" fmla="*/ 4849107 w 6095695"/>
              <a:gd name="connsiteY5" fmla="*/ 6857997 h 6857997"/>
              <a:gd name="connsiteX6" fmla="*/ 4253869 w 6095695"/>
              <a:gd name="connsiteY6" fmla="*/ 6857997 h 6857997"/>
              <a:gd name="connsiteX7" fmla="*/ 4409441 w 6095695"/>
              <a:gd name="connsiteY7" fmla="*/ 6719623 h 6857997"/>
              <a:gd name="connsiteX8" fmla="*/ 5679794 w 6095695"/>
              <a:gd name="connsiteY8" fmla="*/ 3718209 h 6857997"/>
              <a:gd name="connsiteX9" fmla="*/ 3591563 w 6095695"/>
              <a:gd name="connsiteY9" fmla="*/ 88079 h 6857997"/>
              <a:gd name="connsiteX10" fmla="*/ 0 w 6095695"/>
              <a:gd name="connsiteY10" fmla="*/ 0 h 6857997"/>
              <a:gd name="connsiteX11" fmla="*/ 3177466 w 6095695"/>
              <a:gd name="connsiteY11" fmla="*/ 0 h 6857997"/>
              <a:gd name="connsiteX12" fmla="*/ 3353291 w 6095695"/>
              <a:gd name="connsiteY12" fmla="*/ 88129 h 6857997"/>
              <a:gd name="connsiteX13" fmla="*/ 5560965 w 6095695"/>
              <a:gd name="connsiteY13" fmla="*/ 3718209 h 6857997"/>
              <a:gd name="connsiteX14" fmla="*/ 4325417 w 6095695"/>
              <a:gd name="connsiteY14" fmla="*/ 6637392 h 6857997"/>
              <a:gd name="connsiteX15" fmla="*/ 4077394 w 6095695"/>
              <a:gd name="connsiteY15" fmla="*/ 6857997 h 6857997"/>
              <a:gd name="connsiteX16" fmla="*/ 0 w 6095695"/>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a:extLst>
              <a:ext uri="{FF2B5EF4-FFF2-40B4-BE49-F238E27FC236}">
                <a16:creationId xmlns:a16="http://schemas.microsoft.com/office/drawing/2014/main" id="{1D10E53B-87CF-46EB-925C-98A945D59BB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23396" y="2183472"/>
            <a:ext cx="3573675" cy="25819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A6E7BAD-1F58-4E3E-A289-425728AE32A2}"/>
              </a:ext>
            </a:extLst>
          </p:cNvPr>
          <p:cNvSpPr>
            <a:spLocks noGrp="1"/>
          </p:cNvSpPr>
          <p:nvPr>
            <p:ph idx="1"/>
          </p:nvPr>
        </p:nvSpPr>
        <p:spPr>
          <a:xfrm>
            <a:off x="6386285" y="220092"/>
            <a:ext cx="5257723" cy="5952108"/>
          </a:xfrm>
        </p:spPr>
        <p:txBody>
          <a:bodyPr>
            <a:noAutofit/>
          </a:bodyPr>
          <a:lstStyle/>
          <a:p>
            <a:r>
              <a:rPr lang="en-AU" sz="1400" dirty="0"/>
              <a:t>Perceptron</a:t>
            </a:r>
          </a:p>
          <a:p>
            <a:r>
              <a:rPr lang="en-AU" sz="1400" dirty="0"/>
              <a:t>A perceptron is a neural network unit (an artificial neuron) that does certain computations to detect features or business intelligence in the input data.</a:t>
            </a:r>
          </a:p>
          <a:p>
            <a:r>
              <a:rPr lang="en-AU" sz="1400" dirty="0"/>
              <a:t>A perceptron, a neuron’s computational prototype, is categorized as the simplest form of a neural network. </a:t>
            </a:r>
          </a:p>
          <a:p>
            <a:r>
              <a:rPr lang="en-AU" sz="1400" dirty="0"/>
              <a:t>Frank Rosenblatt invented the perceptron at the Cornell Aeronautical Laboratory in 1957. </a:t>
            </a:r>
          </a:p>
          <a:p>
            <a:r>
              <a:rPr lang="en-AU" sz="1400" dirty="0"/>
              <a:t>A perceptron has one or more than one inputs, a process, and only one output.</a:t>
            </a:r>
          </a:p>
          <a:p>
            <a:r>
              <a:rPr lang="en-AU" sz="1400" dirty="0"/>
              <a:t>The concept of perceptron has a critical role in machine learning.</a:t>
            </a:r>
          </a:p>
          <a:p>
            <a:r>
              <a:rPr lang="en-AU" sz="1400" dirty="0"/>
              <a:t> It is used as an algorithm or a linear classifier to facilitate supervised learning of binary classifiers.</a:t>
            </a:r>
          </a:p>
          <a:p>
            <a:r>
              <a:rPr lang="en-AU" sz="1400" dirty="0"/>
              <a:t> Supervised learning is amongst the most researched of learning problems. </a:t>
            </a:r>
          </a:p>
          <a:p>
            <a:r>
              <a:rPr lang="en-AU" sz="1400" dirty="0"/>
              <a:t>A supervised learning sample always consists of an input and a correct/explicit output. </a:t>
            </a:r>
          </a:p>
          <a:p>
            <a:r>
              <a:rPr lang="en-AU" sz="1400" dirty="0"/>
              <a:t>The objective of this learning problem is to use data with correct labels for making predictions on future data, for training a model. </a:t>
            </a:r>
          </a:p>
          <a:p>
            <a:r>
              <a:rPr lang="en-AU" sz="1400" dirty="0"/>
              <a:t>Some of the common problems of supervised learning include classification to predict class labels.  </a:t>
            </a:r>
          </a:p>
          <a:p>
            <a:pPr marL="0" indent="0">
              <a:buNone/>
            </a:pPr>
            <a:endParaRPr lang="en-AU" sz="1400" dirty="0"/>
          </a:p>
        </p:txBody>
      </p:sp>
      <p:sp>
        <p:nvSpPr>
          <p:cNvPr id="4" name="Footer Placeholder 3">
            <a:extLst>
              <a:ext uri="{FF2B5EF4-FFF2-40B4-BE49-F238E27FC236}">
                <a16:creationId xmlns:a16="http://schemas.microsoft.com/office/drawing/2014/main" id="{5F85993A-1BF9-41C4-9DC0-26E09813B431}"/>
              </a:ext>
            </a:extLst>
          </p:cNvPr>
          <p:cNvSpPr>
            <a:spLocks noGrp="1"/>
          </p:cNvSpPr>
          <p:nvPr>
            <p:ph type="ftr" sz="quarter" idx="11"/>
          </p:nvPr>
        </p:nvSpPr>
        <p:spPr>
          <a:xfrm>
            <a:off x="6335050" y="6272784"/>
            <a:ext cx="4793197" cy="365125"/>
          </a:xfrm>
        </p:spPr>
        <p:txBody>
          <a:bodyPr>
            <a:normAutofit/>
          </a:bodyPr>
          <a:lstStyle/>
          <a:p>
            <a:pPr>
              <a:spcAft>
                <a:spcPts val="600"/>
              </a:spcAft>
            </a:pPr>
            <a:r>
              <a:rPr lang="en-AU" dirty="0"/>
              <a:t>PPT BY: MADHAV MISHRA</a:t>
            </a:r>
          </a:p>
        </p:txBody>
      </p:sp>
      <p:grpSp>
        <p:nvGrpSpPr>
          <p:cNvPr id="139" name="Group 138">
            <a:extLst>
              <a:ext uri="{FF2B5EF4-FFF2-40B4-BE49-F238E27FC236}">
                <a16:creationId xmlns:a16="http://schemas.microsoft.com/office/drawing/2014/main" id="{D68B9961-F007-40D1-AF51-61B6DE5106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0" name="Oval 139">
              <a:extLst>
                <a:ext uri="{FF2B5EF4-FFF2-40B4-BE49-F238E27FC236}">
                  <a16:creationId xmlns:a16="http://schemas.microsoft.com/office/drawing/2014/main" id="{E9FDF494-C7FB-47DF-BD39-1F65FA550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1" name="Oval 140">
              <a:extLst>
                <a:ext uri="{FF2B5EF4-FFF2-40B4-BE49-F238E27FC236}">
                  <a16:creationId xmlns:a16="http://schemas.microsoft.com/office/drawing/2014/main" id="{3A822E1C-4C1A-4BEE-B19C-0FFB2D57B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sp>
      </p:grpSp>
      <p:sp>
        <p:nvSpPr>
          <p:cNvPr id="5" name="Slide Number Placeholder 4">
            <a:extLst>
              <a:ext uri="{FF2B5EF4-FFF2-40B4-BE49-F238E27FC236}">
                <a16:creationId xmlns:a16="http://schemas.microsoft.com/office/drawing/2014/main" id="{AA572BCB-9FD2-40EF-BB3C-BA447DCC2ABB}"/>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30</a:t>
            </a:fld>
            <a:endParaRPr lang="en-AU"/>
          </a:p>
        </p:txBody>
      </p:sp>
    </p:spTree>
    <p:extLst>
      <p:ext uri="{BB962C8B-B14F-4D97-AF65-F5344CB8AC3E}">
        <p14:creationId xmlns:p14="http://schemas.microsoft.com/office/powerpoint/2010/main" val="659790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890A84-1A26-40D4-A350-9B3D1F7F86B2}"/>
              </a:ext>
            </a:extLst>
          </p:cNvPr>
          <p:cNvSpPr>
            <a:spLocks noGrp="1"/>
          </p:cNvSpPr>
          <p:nvPr>
            <p:ph idx="1"/>
          </p:nvPr>
        </p:nvSpPr>
        <p:spPr>
          <a:xfrm>
            <a:off x="1069848" y="220091"/>
            <a:ext cx="10058400" cy="5952109"/>
          </a:xfrm>
        </p:spPr>
        <p:txBody>
          <a:bodyPr>
            <a:normAutofit/>
          </a:bodyPr>
          <a:lstStyle/>
          <a:p>
            <a:r>
              <a:rPr lang="en-AU" dirty="0"/>
              <a:t>A linear classifier that the perceptron is categorized as is a classification algorithm, which relies on a linear predictor function to make predictions. </a:t>
            </a:r>
          </a:p>
          <a:p>
            <a:r>
              <a:rPr lang="en-AU" dirty="0"/>
              <a:t>Its predictions are based on a combination that includes weights and feature vector. </a:t>
            </a:r>
          </a:p>
          <a:p>
            <a:r>
              <a:rPr lang="en-AU" dirty="0"/>
              <a:t>The linear classifier suggests two categories for the classification of training data. </a:t>
            </a:r>
          </a:p>
          <a:p>
            <a:r>
              <a:rPr lang="en-AU" dirty="0"/>
              <a:t>This means, if classification is done for two categories, then the entire training data will fall under these two categories. </a:t>
            </a:r>
          </a:p>
          <a:p>
            <a:r>
              <a:rPr lang="en-AU" dirty="0"/>
              <a:t>The perceptron algorithm, in its most basic form, finds its use in the binary classification of data. </a:t>
            </a:r>
          </a:p>
          <a:p>
            <a:r>
              <a:rPr lang="en-AU" dirty="0"/>
              <a:t>Perceptron takes its name from the basic unit of a neuron, which also goes by the same name.</a:t>
            </a:r>
          </a:p>
        </p:txBody>
      </p:sp>
      <p:sp>
        <p:nvSpPr>
          <p:cNvPr id="4" name="Footer Placeholder 3">
            <a:extLst>
              <a:ext uri="{FF2B5EF4-FFF2-40B4-BE49-F238E27FC236}">
                <a16:creationId xmlns:a16="http://schemas.microsoft.com/office/drawing/2014/main" id="{B9EA48A7-F3C6-42EB-81FE-5FAEBD0E0AAB}"/>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65D1FBCB-A342-46B9-AE17-CD9E8CEC34DD}"/>
              </a:ext>
            </a:extLst>
          </p:cNvPr>
          <p:cNvSpPr>
            <a:spLocks noGrp="1"/>
          </p:cNvSpPr>
          <p:nvPr>
            <p:ph type="sldNum" sz="quarter" idx="12"/>
          </p:nvPr>
        </p:nvSpPr>
        <p:spPr/>
        <p:txBody>
          <a:bodyPr/>
          <a:lstStyle/>
          <a:p>
            <a:fld id="{DFF88010-E2A5-4677-AC5B-1AAE821EEE88}" type="slidenum">
              <a:rPr lang="en-AU" smtClean="0"/>
              <a:t>31</a:t>
            </a:fld>
            <a:endParaRPr lang="en-AU"/>
          </a:p>
        </p:txBody>
      </p:sp>
    </p:spTree>
    <p:extLst>
      <p:ext uri="{BB962C8B-B14F-4D97-AF65-F5344CB8AC3E}">
        <p14:creationId xmlns:p14="http://schemas.microsoft.com/office/powerpoint/2010/main" val="7198831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F2AB2CC2-4576-4528-BA26-7D07AF4C780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2258264"/>
            <a:ext cx="5112461" cy="235173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30320B1-EEF1-4F0E-A4B3-AA35DE23D8A4}"/>
              </a:ext>
            </a:extLst>
          </p:cNvPr>
          <p:cNvSpPr>
            <a:spLocks noGrp="1"/>
          </p:cNvSpPr>
          <p:nvPr>
            <p:ph idx="1"/>
          </p:nvPr>
        </p:nvSpPr>
        <p:spPr>
          <a:xfrm>
            <a:off x="6479457" y="1140226"/>
            <a:ext cx="5299585" cy="4912468"/>
          </a:xfrm>
        </p:spPr>
        <p:txBody>
          <a:bodyPr>
            <a:normAutofit/>
          </a:bodyPr>
          <a:lstStyle/>
          <a:p>
            <a:r>
              <a:rPr lang="en-AU" dirty="0"/>
              <a:t>There are two types of </a:t>
            </a:r>
            <a:r>
              <a:rPr lang="en-AU" dirty="0" err="1"/>
              <a:t>Perceptrons</a:t>
            </a:r>
            <a:r>
              <a:rPr lang="en-AU" dirty="0"/>
              <a:t>: Single layer and Multilayer.</a:t>
            </a:r>
          </a:p>
          <a:p>
            <a:r>
              <a:rPr lang="en-AU" dirty="0"/>
              <a:t>Single layer </a:t>
            </a:r>
            <a:r>
              <a:rPr lang="en-AU" dirty="0" err="1"/>
              <a:t>Perceptrons</a:t>
            </a:r>
            <a:r>
              <a:rPr lang="en-AU" dirty="0"/>
              <a:t> can learn only linearly separable patterns.</a:t>
            </a:r>
          </a:p>
          <a:p>
            <a:r>
              <a:rPr lang="en-AU" dirty="0"/>
              <a:t>Multilayer </a:t>
            </a:r>
            <a:r>
              <a:rPr lang="en-AU" dirty="0" err="1"/>
              <a:t>Perceptrons</a:t>
            </a:r>
            <a:r>
              <a:rPr lang="en-AU" dirty="0"/>
              <a:t> or feedforward neural networks with two or more layers have the greater processing power.</a:t>
            </a:r>
          </a:p>
          <a:p>
            <a:r>
              <a:rPr lang="en-AU" dirty="0"/>
              <a:t>The Perceptron algorithm learns the weights for the input signals in order to draw a linear decision boundary.</a:t>
            </a:r>
          </a:p>
          <a:p>
            <a:r>
              <a:rPr lang="en-AU" dirty="0"/>
              <a:t>This enables you to distinguish between the two linearly separable classes +1 and -1.</a:t>
            </a:r>
          </a:p>
          <a:p>
            <a:endParaRPr lang="en-AU" sz="1800" dirty="0"/>
          </a:p>
        </p:txBody>
      </p:sp>
      <p:sp>
        <p:nvSpPr>
          <p:cNvPr id="4" name="Footer Placeholder 3">
            <a:extLst>
              <a:ext uri="{FF2B5EF4-FFF2-40B4-BE49-F238E27FC236}">
                <a16:creationId xmlns:a16="http://schemas.microsoft.com/office/drawing/2014/main" id="{49B98002-5D7F-4621-9ABE-308532B396A6}"/>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AF060011-8BBD-47A6-B1A1-B9D2E0CAE0A6}"/>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32</a:t>
            </a:fld>
            <a:endParaRPr lang="en-AU"/>
          </a:p>
        </p:txBody>
      </p:sp>
    </p:spTree>
    <p:extLst>
      <p:ext uri="{BB962C8B-B14F-4D97-AF65-F5344CB8AC3E}">
        <p14:creationId xmlns:p14="http://schemas.microsoft.com/office/powerpoint/2010/main" val="3143042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A47A2E-0FB9-45D4-B71B-02F0EA584869}"/>
              </a:ext>
            </a:extLst>
          </p:cNvPr>
          <p:cNvSpPr>
            <a:spLocks noGrp="1"/>
          </p:cNvSpPr>
          <p:nvPr>
            <p:ph type="title"/>
          </p:nvPr>
        </p:nvSpPr>
        <p:spPr>
          <a:xfrm>
            <a:off x="8156351" y="171119"/>
            <a:ext cx="3905948" cy="779964"/>
          </a:xfrm>
          <a:ln>
            <a:noFill/>
          </a:ln>
        </p:spPr>
        <p:txBody>
          <a:bodyPr>
            <a:normAutofit fontScale="90000"/>
          </a:bodyPr>
          <a:lstStyle/>
          <a:p>
            <a:r>
              <a:rPr lang="en-AU" sz="3200" dirty="0"/>
              <a:t>Perceptron Learning Rule</a:t>
            </a:r>
            <a:br>
              <a:rPr lang="en-AU" sz="3200" dirty="0"/>
            </a:br>
            <a:endParaRPr lang="en-AU" sz="3200" dirty="0"/>
          </a:p>
        </p:txBody>
      </p:sp>
      <p:pic>
        <p:nvPicPr>
          <p:cNvPr id="3074" name="Picture 2">
            <a:extLst>
              <a:ext uri="{FF2B5EF4-FFF2-40B4-BE49-F238E27FC236}">
                <a16:creationId xmlns:a16="http://schemas.microsoft.com/office/drawing/2014/main" id="{A47C8C27-4B3D-49E5-BC50-A8E67481A8B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2203925"/>
            <a:ext cx="6882269" cy="2460411"/>
          </a:xfrm>
          <a:prstGeom prst="rect">
            <a:avLst/>
          </a:prstGeom>
          <a:noFill/>
          <a:extLst>
            <a:ext uri="{909E8E84-426E-40DD-AFC4-6F175D3DCCD1}">
              <a14:hiddenFill xmlns:a14="http://schemas.microsoft.com/office/drawing/2010/main">
                <a:solidFill>
                  <a:srgbClr val="FFFFFF"/>
                </a:solidFill>
              </a14:hiddenFill>
            </a:ext>
          </a:extLst>
        </p:spPr>
      </p:pic>
      <p:sp>
        <p:nvSpPr>
          <p:cNvPr id="3078" name="Content Placeholder 3077">
            <a:extLst>
              <a:ext uri="{FF2B5EF4-FFF2-40B4-BE49-F238E27FC236}">
                <a16:creationId xmlns:a16="http://schemas.microsoft.com/office/drawing/2014/main" id="{3EDEA791-4F9C-4424-BD56-7FAA143406C2}"/>
              </a:ext>
            </a:extLst>
          </p:cNvPr>
          <p:cNvSpPr>
            <a:spLocks noGrp="1"/>
          </p:cNvSpPr>
          <p:nvPr>
            <p:ph idx="1"/>
          </p:nvPr>
        </p:nvSpPr>
        <p:spPr>
          <a:xfrm>
            <a:off x="8156350" y="671209"/>
            <a:ext cx="3794857" cy="5500991"/>
          </a:xfrm>
        </p:spPr>
        <p:txBody>
          <a:bodyPr>
            <a:normAutofit lnSpcReduction="10000"/>
          </a:bodyPr>
          <a:lstStyle/>
          <a:p>
            <a:r>
              <a:rPr lang="en-AU" dirty="0"/>
              <a:t>Perceptron Learning Rule states that the algorithm would automatically learn the optimal weight coefficients. </a:t>
            </a:r>
          </a:p>
          <a:p>
            <a:r>
              <a:rPr lang="en-AU" dirty="0"/>
              <a:t>The input features are then multiplied with these weights to determine if a neuron fires or not.</a:t>
            </a:r>
          </a:p>
          <a:p>
            <a:r>
              <a:rPr lang="en-AU" dirty="0"/>
              <a:t>The Perceptron receives multiple input signals, and if the sum of the input signals exceeds a certain threshold, it either outputs a signal or does not return an output.</a:t>
            </a:r>
          </a:p>
          <a:p>
            <a:r>
              <a:rPr lang="en-AU" dirty="0"/>
              <a:t> In the context of supervised learning and classification, this can then be used to predict the class of a sample.</a:t>
            </a:r>
            <a:endParaRPr lang="en-US" sz="1600" dirty="0"/>
          </a:p>
        </p:txBody>
      </p:sp>
      <p:sp>
        <p:nvSpPr>
          <p:cNvPr id="4" name="Footer Placeholder 3">
            <a:extLst>
              <a:ext uri="{FF2B5EF4-FFF2-40B4-BE49-F238E27FC236}">
                <a16:creationId xmlns:a16="http://schemas.microsoft.com/office/drawing/2014/main" id="{C22F3721-3205-45EE-A3DC-1C2C5B937DF8}"/>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5" name="Group 7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6" name="Oval 7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7" name="Oval 7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E377A9DE-2E2C-4222-907F-DEE3913B31EF}"/>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33</a:t>
            </a:fld>
            <a:endParaRPr lang="en-AU"/>
          </a:p>
        </p:txBody>
      </p:sp>
    </p:spTree>
    <p:extLst>
      <p:ext uri="{BB962C8B-B14F-4D97-AF65-F5344CB8AC3E}">
        <p14:creationId xmlns:p14="http://schemas.microsoft.com/office/powerpoint/2010/main" val="41407992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FB549-F2F5-4E89-996E-95B83ABCA0BC}"/>
              </a:ext>
            </a:extLst>
          </p:cNvPr>
          <p:cNvSpPr>
            <a:spLocks noGrp="1"/>
          </p:cNvSpPr>
          <p:nvPr>
            <p:ph type="title"/>
          </p:nvPr>
        </p:nvSpPr>
        <p:spPr>
          <a:xfrm>
            <a:off x="1069848" y="84841"/>
            <a:ext cx="8507785" cy="904973"/>
          </a:xfrm>
        </p:spPr>
        <p:txBody>
          <a:bodyPr>
            <a:normAutofit/>
          </a:bodyPr>
          <a:lstStyle/>
          <a:p>
            <a:r>
              <a:rPr lang="en-AU" dirty="0"/>
              <a:t>Perceptron Function</a:t>
            </a:r>
          </a:p>
        </p:txBody>
      </p:sp>
      <p:sp>
        <p:nvSpPr>
          <p:cNvPr id="3" name="Content Placeholder 2">
            <a:extLst>
              <a:ext uri="{FF2B5EF4-FFF2-40B4-BE49-F238E27FC236}">
                <a16:creationId xmlns:a16="http://schemas.microsoft.com/office/drawing/2014/main" id="{4CA278B6-61E7-4575-8720-6869069A856C}"/>
              </a:ext>
            </a:extLst>
          </p:cNvPr>
          <p:cNvSpPr>
            <a:spLocks noGrp="1"/>
          </p:cNvSpPr>
          <p:nvPr>
            <p:ph idx="1"/>
          </p:nvPr>
        </p:nvSpPr>
        <p:spPr>
          <a:xfrm>
            <a:off x="1069848" y="1197204"/>
            <a:ext cx="10058400" cy="4974996"/>
          </a:xfrm>
        </p:spPr>
        <p:txBody>
          <a:bodyPr>
            <a:normAutofit fontScale="92500" lnSpcReduction="10000"/>
          </a:bodyPr>
          <a:lstStyle/>
          <a:p>
            <a:r>
              <a:rPr lang="en-AU" dirty="0"/>
              <a:t>Perceptron is a function that maps its input “x,” which is multiplied with the learned weight coefficient; an output value ”f(x)”is generated.</a:t>
            </a:r>
          </a:p>
          <a:p>
            <a:endParaRPr lang="en-AU" dirty="0"/>
          </a:p>
          <a:p>
            <a:pPr marL="0" indent="0">
              <a:buNone/>
            </a:pPr>
            <a:endParaRPr lang="en-AU" dirty="0"/>
          </a:p>
          <a:p>
            <a:r>
              <a:rPr lang="en-AU" dirty="0"/>
              <a:t>In the equation given above:</a:t>
            </a:r>
          </a:p>
          <a:p>
            <a:pPr>
              <a:buFont typeface="Wingdings" panose="05000000000000000000" pitchFamily="2" charset="2"/>
              <a:buChar char="Ø"/>
            </a:pPr>
            <a:r>
              <a:rPr lang="en-AU" dirty="0"/>
              <a:t>“w” = vector of real-valued weights</a:t>
            </a:r>
          </a:p>
          <a:p>
            <a:pPr>
              <a:buFont typeface="Wingdings" panose="05000000000000000000" pitchFamily="2" charset="2"/>
              <a:buChar char="Ø"/>
            </a:pPr>
            <a:r>
              <a:rPr lang="en-AU" dirty="0"/>
              <a:t>“b” = bias (an element that adjusts the boundary away from origin without any dependence on the input value)</a:t>
            </a:r>
          </a:p>
          <a:p>
            <a:pPr>
              <a:buFont typeface="Wingdings" panose="05000000000000000000" pitchFamily="2" charset="2"/>
              <a:buChar char="Ø"/>
            </a:pPr>
            <a:r>
              <a:rPr lang="en-AU" dirty="0"/>
              <a:t>“x” = vector of input x values</a:t>
            </a:r>
          </a:p>
          <a:p>
            <a:pPr marL="0" indent="0">
              <a:buNone/>
            </a:pPr>
            <a:endParaRPr lang="en-AU" dirty="0"/>
          </a:p>
          <a:p>
            <a:pPr marL="0" indent="0">
              <a:buNone/>
            </a:pPr>
            <a:endParaRPr lang="en-AU" dirty="0"/>
          </a:p>
          <a:p>
            <a:r>
              <a:rPr lang="en-AU" dirty="0"/>
              <a:t>“m” = number of inputs to the Perceptron</a:t>
            </a:r>
          </a:p>
          <a:p>
            <a:r>
              <a:rPr lang="en-AU" dirty="0"/>
              <a:t>The output can be represented as </a:t>
            </a:r>
            <a:r>
              <a:rPr lang="en-AU" b="1" dirty="0"/>
              <a:t>“1” or “0”.</a:t>
            </a:r>
            <a:r>
              <a:rPr lang="en-AU" dirty="0"/>
              <a:t>  It can also be represented as </a:t>
            </a:r>
            <a:r>
              <a:rPr lang="en-AU" b="1" dirty="0"/>
              <a:t>“1” or “-1” </a:t>
            </a:r>
            <a:r>
              <a:rPr lang="en-AU" dirty="0"/>
              <a:t>depending on which activation function is used.</a:t>
            </a:r>
          </a:p>
          <a:p>
            <a:endParaRPr lang="en-AU" dirty="0"/>
          </a:p>
          <a:p>
            <a:endParaRPr lang="en-AU" dirty="0"/>
          </a:p>
        </p:txBody>
      </p:sp>
      <p:sp>
        <p:nvSpPr>
          <p:cNvPr id="4" name="Footer Placeholder 3">
            <a:extLst>
              <a:ext uri="{FF2B5EF4-FFF2-40B4-BE49-F238E27FC236}">
                <a16:creationId xmlns:a16="http://schemas.microsoft.com/office/drawing/2014/main" id="{D10CC3DB-F055-4189-9CB1-0BB792021A14}"/>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3DFCE29F-3C3D-432E-8AF6-31B9DF0326DE}"/>
              </a:ext>
            </a:extLst>
          </p:cNvPr>
          <p:cNvSpPr>
            <a:spLocks noGrp="1"/>
          </p:cNvSpPr>
          <p:nvPr>
            <p:ph type="sldNum" sz="quarter" idx="12"/>
          </p:nvPr>
        </p:nvSpPr>
        <p:spPr/>
        <p:txBody>
          <a:bodyPr/>
          <a:lstStyle/>
          <a:p>
            <a:fld id="{DFF88010-E2A5-4677-AC5B-1AAE821EEE88}" type="slidenum">
              <a:rPr lang="en-AU" smtClean="0"/>
              <a:t>34</a:t>
            </a:fld>
            <a:endParaRPr lang="en-AU"/>
          </a:p>
        </p:txBody>
      </p:sp>
      <p:pic>
        <p:nvPicPr>
          <p:cNvPr id="1026" name="Picture 2">
            <a:extLst>
              <a:ext uri="{FF2B5EF4-FFF2-40B4-BE49-F238E27FC236}">
                <a16:creationId xmlns:a16="http://schemas.microsoft.com/office/drawing/2014/main" id="{5393ED1B-17E9-47AE-8273-98CA8420F1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8814" y="1875934"/>
            <a:ext cx="2574371" cy="63189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5745D89-F1F6-4DDA-9745-7D2E2DFD6B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3718" y="4147794"/>
            <a:ext cx="1155617" cy="746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5794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A208B-F073-4F37-88E3-A74B937CBDB1}"/>
              </a:ext>
            </a:extLst>
          </p:cNvPr>
          <p:cNvSpPr>
            <a:spLocks noGrp="1"/>
          </p:cNvSpPr>
          <p:nvPr>
            <p:ph type="title"/>
          </p:nvPr>
        </p:nvSpPr>
        <p:spPr>
          <a:xfrm>
            <a:off x="1069848" y="220091"/>
            <a:ext cx="10058400" cy="458048"/>
          </a:xfrm>
        </p:spPr>
        <p:txBody>
          <a:bodyPr>
            <a:normAutofit fontScale="90000"/>
          </a:bodyPr>
          <a:lstStyle/>
          <a:p>
            <a:r>
              <a:rPr lang="en-AU" dirty="0"/>
              <a:t>Inputs of a Perceptron</a:t>
            </a:r>
          </a:p>
        </p:txBody>
      </p:sp>
      <p:sp>
        <p:nvSpPr>
          <p:cNvPr id="3" name="Content Placeholder 2">
            <a:extLst>
              <a:ext uri="{FF2B5EF4-FFF2-40B4-BE49-F238E27FC236}">
                <a16:creationId xmlns:a16="http://schemas.microsoft.com/office/drawing/2014/main" id="{B493E0A5-3D27-4A10-A28B-F95FDB1A6876}"/>
              </a:ext>
            </a:extLst>
          </p:cNvPr>
          <p:cNvSpPr>
            <a:spLocks noGrp="1"/>
          </p:cNvSpPr>
          <p:nvPr>
            <p:ph idx="1"/>
          </p:nvPr>
        </p:nvSpPr>
        <p:spPr>
          <a:xfrm>
            <a:off x="1069848" y="848411"/>
            <a:ext cx="10058400" cy="5789497"/>
          </a:xfrm>
        </p:spPr>
        <p:txBody>
          <a:bodyPr/>
          <a:lstStyle/>
          <a:p>
            <a:r>
              <a:rPr lang="en-AU" dirty="0"/>
              <a:t>A Perceptron accepts inputs, moderates them with certain weight values, then applies the transformation function to output the final result. </a:t>
            </a:r>
          </a:p>
          <a:p>
            <a:r>
              <a:rPr lang="en-AU" dirty="0"/>
              <a:t>The above below shows a Perceptron with a Boolean output.</a:t>
            </a:r>
          </a:p>
          <a:p>
            <a:endParaRPr lang="en-AU" dirty="0"/>
          </a:p>
          <a:p>
            <a:endParaRPr lang="en-AU" dirty="0"/>
          </a:p>
          <a:p>
            <a:endParaRPr lang="en-AU" dirty="0"/>
          </a:p>
          <a:p>
            <a:endParaRPr lang="en-AU" dirty="0"/>
          </a:p>
          <a:p>
            <a:endParaRPr lang="en-AU" dirty="0"/>
          </a:p>
          <a:p>
            <a:r>
              <a:rPr lang="en-AU" dirty="0"/>
              <a:t>A Boolean output is based on inputs such as salaried, married, age, past credit profile, etc. It has only two values: Yes and No or True and False. </a:t>
            </a:r>
          </a:p>
          <a:p>
            <a:r>
              <a:rPr lang="en-AU" dirty="0"/>
              <a:t>The summation function “∑” multiplies all inputs of “x” by weights “w” and then adds them up as follows:</a:t>
            </a:r>
          </a:p>
          <a:p>
            <a:endParaRPr lang="en-AU" dirty="0"/>
          </a:p>
        </p:txBody>
      </p:sp>
      <p:sp>
        <p:nvSpPr>
          <p:cNvPr id="4" name="Footer Placeholder 3">
            <a:extLst>
              <a:ext uri="{FF2B5EF4-FFF2-40B4-BE49-F238E27FC236}">
                <a16:creationId xmlns:a16="http://schemas.microsoft.com/office/drawing/2014/main" id="{3036EA6E-A0D9-496F-AA78-E7780187171F}"/>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84E17B67-CBB0-45CE-9B74-C137E463788E}"/>
              </a:ext>
            </a:extLst>
          </p:cNvPr>
          <p:cNvSpPr>
            <a:spLocks noGrp="1"/>
          </p:cNvSpPr>
          <p:nvPr>
            <p:ph type="sldNum" sz="quarter" idx="12"/>
          </p:nvPr>
        </p:nvSpPr>
        <p:spPr/>
        <p:txBody>
          <a:bodyPr/>
          <a:lstStyle/>
          <a:p>
            <a:fld id="{DFF88010-E2A5-4677-AC5B-1AAE821EEE88}" type="slidenum">
              <a:rPr lang="en-AU" smtClean="0"/>
              <a:t>35</a:t>
            </a:fld>
            <a:endParaRPr lang="en-AU"/>
          </a:p>
        </p:txBody>
      </p:sp>
      <p:pic>
        <p:nvPicPr>
          <p:cNvPr id="2050" name="Picture 2">
            <a:extLst>
              <a:ext uri="{FF2B5EF4-FFF2-40B4-BE49-F238E27FC236}">
                <a16:creationId xmlns:a16="http://schemas.microsoft.com/office/drawing/2014/main" id="{87088794-43C2-48F0-87C8-3AFFBD82D4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3686" y="1889397"/>
            <a:ext cx="5819268" cy="208570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8BEFEEB7-D22E-4AC0-93F7-CBC11596FC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6762" y="5625332"/>
            <a:ext cx="3399919" cy="365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1667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CC831-DBDD-40EE-A94B-5AC65A982BE9}"/>
              </a:ext>
            </a:extLst>
          </p:cNvPr>
          <p:cNvSpPr>
            <a:spLocks noGrp="1"/>
          </p:cNvSpPr>
          <p:nvPr>
            <p:ph type="title"/>
          </p:nvPr>
        </p:nvSpPr>
        <p:spPr>
          <a:xfrm>
            <a:off x="1088136" y="98133"/>
            <a:ext cx="8960272" cy="825694"/>
          </a:xfrm>
        </p:spPr>
        <p:txBody>
          <a:bodyPr>
            <a:normAutofit fontScale="90000"/>
          </a:bodyPr>
          <a:lstStyle/>
          <a:p>
            <a:r>
              <a:rPr lang="en-AU" dirty="0"/>
              <a:t>Activation Functions of Perceptron</a:t>
            </a:r>
          </a:p>
        </p:txBody>
      </p:sp>
      <p:sp>
        <p:nvSpPr>
          <p:cNvPr id="3" name="Content Placeholder 2">
            <a:extLst>
              <a:ext uri="{FF2B5EF4-FFF2-40B4-BE49-F238E27FC236}">
                <a16:creationId xmlns:a16="http://schemas.microsoft.com/office/drawing/2014/main" id="{4C3E022C-583A-4590-94B6-3CBAB5F6525A}"/>
              </a:ext>
            </a:extLst>
          </p:cNvPr>
          <p:cNvSpPr>
            <a:spLocks noGrp="1"/>
          </p:cNvSpPr>
          <p:nvPr>
            <p:ph idx="1"/>
          </p:nvPr>
        </p:nvSpPr>
        <p:spPr>
          <a:xfrm>
            <a:off x="1069848" y="923827"/>
            <a:ext cx="10058400" cy="5248373"/>
          </a:xfrm>
        </p:spPr>
        <p:txBody>
          <a:bodyPr/>
          <a:lstStyle/>
          <a:p>
            <a:r>
              <a:rPr lang="en-AU" dirty="0"/>
              <a:t>The activation function applies a step rule (convert the numerical output into +1 or -1) to check if the output of the weighting function is greater than zero or not.</a:t>
            </a:r>
          </a:p>
          <a:p>
            <a:endParaRPr lang="en-AU" dirty="0"/>
          </a:p>
          <a:p>
            <a:endParaRPr lang="en-AU" dirty="0"/>
          </a:p>
          <a:p>
            <a:endParaRPr lang="en-AU" dirty="0"/>
          </a:p>
          <a:p>
            <a:endParaRPr lang="en-AU" dirty="0"/>
          </a:p>
          <a:p>
            <a:endParaRPr lang="en-AU" dirty="0"/>
          </a:p>
          <a:p>
            <a:endParaRPr lang="en-AU" dirty="0"/>
          </a:p>
          <a:p>
            <a:r>
              <a:rPr lang="en-AU" dirty="0"/>
              <a:t>Step function gets triggered above a certain value of the neuron output; else it outputs zero. </a:t>
            </a:r>
          </a:p>
          <a:p>
            <a:r>
              <a:rPr lang="en-AU" dirty="0"/>
              <a:t>Sign Function outputs +1 or -1 depending on whether neuron output is greater than zero or not. </a:t>
            </a:r>
          </a:p>
          <a:p>
            <a:r>
              <a:rPr lang="en-AU" dirty="0"/>
              <a:t>Sigmoid is the S-curve and outputs a value between 0 and 1.</a:t>
            </a:r>
          </a:p>
          <a:p>
            <a:pPr marL="0" indent="0">
              <a:buNone/>
            </a:pPr>
            <a:endParaRPr lang="en-AU" dirty="0"/>
          </a:p>
        </p:txBody>
      </p:sp>
      <p:sp>
        <p:nvSpPr>
          <p:cNvPr id="4" name="Footer Placeholder 3">
            <a:extLst>
              <a:ext uri="{FF2B5EF4-FFF2-40B4-BE49-F238E27FC236}">
                <a16:creationId xmlns:a16="http://schemas.microsoft.com/office/drawing/2014/main" id="{9B9759CC-D041-4039-AB83-BB16B8489554}"/>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A083DA2-4B73-40DC-8ED0-B727910C9B81}"/>
              </a:ext>
            </a:extLst>
          </p:cNvPr>
          <p:cNvSpPr>
            <a:spLocks noGrp="1"/>
          </p:cNvSpPr>
          <p:nvPr>
            <p:ph type="sldNum" sz="quarter" idx="12"/>
          </p:nvPr>
        </p:nvSpPr>
        <p:spPr/>
        <p:txBody>
          <a:bodyPr/>
          <a:lstStyle/>
          <a:p>
            <a:fld id="{DFF88010-E2A5-4677-AC5B-1AAE821EEE88}" type="slidenum">
              <a:rPr lang="en-AU" smtClean="0"/>
              <a:t>36</a:t>
            </a:fld>
            <a:endParaRPr lang="en-AU"/>
          </a:p>
        </p:txBody>
      </p:sp>
      <p:pic>
        <p:nvPicPr>
          <p:cNvPr id="3074" name="Picture 2">
            <a:extLst>
              <a:ext uri="{FF2B5EF4-FFF2-40B4-BE49-F238E27FC236}">
                <a16:creationId xmlns:a16="http://schemas.microsoft.com/office/drawing/2014/main" id="{05E7EBB2-0BB6-43DA-9CE4-69EF2F2D6C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5125" y="1598984"/>
            <a:ext cx="6381750" cy="262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8454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D9D8BD-F712-4A24-9CFC-925D83E783A0}"/>
              </a:ext>
            </a:extLst>
          </p:cNvPr>
          <p:cNvSpPr>
            <a:spLocks noGrp="1"/>
          </p:cNvSpPr>
          <p:nvPr>
            <p:ph idx="1"/>
          </p:nvPr>
        </p:nvSpPr>
        <p:spPr>
          <a:xfrm>
            <a:off x="1069848" y="220091"/>
            <a:ext cx="10058400" cy="5952109"/>
          </a:xfrm>
        </p:spPr>
        <p:txBody>
          <a:bodyPr/>
          <a:lstStyle/>
          <a:p>
            <a:r>
              <a:rPr lang="en-AU" sz="2400" b="1" dirty="0"/>
              <a:t>Steps to perform a perceptron learning algorithm</a:t>
            </a:r>
            <a:endParaRPr lang="en-AU" b="1" dirty="0"/>
          </a:p>
          <a:p>
            <a:pPr marL="0" indent="0">
              <a:buNone/>
            </a:pPr>
            <a:endParaRPr lang="en-AU" b="1" dirty="0"/>
          </a:p>
          <a:p>
            <a:pPr marL="457200" indent="-457200">
              <a:buFont typeface="+mj-lt"/>
              <a:buAutoNum type="arabicPeriod"/>
            </a:pPr>
            <a:r>
              <a:rPr lang="en-AU" dirty="0"/>
              <a:t>Feed the features of the model that is required to be trained as input in the first layer.</a:t>
            </a:r>
          </a:p>
          <a:p>
            <a:pPr marL="457200" indent="-457200">
              <a:buFont typeface="+mj-lt"/>
              <a:buAutoNum type="arabicPeriod"/>
            </a:pPr>
            <a:r>
              <a:rPr lang="en-AU" dirty="0"/>
              <a:t>All weights and inputs will be multiplied – the multiplied result of each weight and input will be added up</a:t>
            </a:r>
          </a:p>
          <a:p>
            <a:pPr marL="457200" indent="-457200">
              <a:buFont typeface="+mj-lt"/>
              <a:buAutoNum type="arabicPeriod"/>
            </a:pPr>
            <a:r>
              <a:rPr lang="en-AU" dirty="0"/>
              <a:t>The Bias value will be added to shift the output function </a:t>
            </a:r>
          </a:p>
          <a:p>
            <a:pPr marL="457200" indent="-457200">
              <a:buFont typeface="+mj-lt"/>
              <a:buAutoNum type="arabicPeriod"/>
            </a:pPr>
            <a:r>
              <a:rPr lang="en-AU" dirty="0"/>
              <a:t>This value will be presented to the activation function (the type of activation function will depend on the need)</a:t>
            </a:r>
          </a:p>
          <a:p>
            <a:pPr marL="457200" indent="-457200">
              <a:buFont typeface="+mj-lt"/>
              <a:buAutoNum type="arabicPeriod"/>
            </a:pPr>
            <a:r>
              <a:rPr lang="en-AU" dirty="0"/>
              <a:t>The value received after the last step is the output value. </a:t>
            </a:r>
          </a:p>
          <a:p>
            <a:endParaRPr lang="en-AU" dirty="0"/>
          </a:p>
        </p:txBody>
      </p:sp>
      <p:sp>
        <p:nvSpPr>
          <p:cNvPr id="4" name="Footer Placeholder 3">
            <a:extLst>
              <a:ext uri="{FF2B5EF4-FFF2-40B4-BE49-F238E27FC236}">
                <a16:creationId xmlns:a16="http://schemas.microsoft.com/office/drawing/2014/main" id="{70DD66D9-B014-4FA1-833A-B86636EC965F}"/>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8E08F401-F1D7-45C2-B380-F19A85983E19}"/>
              </a:ext>
            </a:extLst>
          </p:cNvPr>
          <p:cNvSpPr>
            <a:spLocks noGrp="1"/>
          </p:cNvSpPr>
          <p:nvPr>
            <p:ph type="sldNum" sz="quarter" idx="12"/>
          </p:nvPr>
        </p:nvSpPr>
        <p:spPr/>
        <p:txBody>
          <a:bodyPr/>
          <a:lstStyle/>
          <a:p>
            <a:fld id="{DFF88010-E2A5-4677-AC5B-1AAE821EEE88}" type="slidenum">
              <a:rPr lang="en-AU" smtClean="0"/>
              <a:t>37</a:t>
            </a:fld>
            <a:endParaRPr lang="en-AU"/>
          </a:p>
        </p:txBody>
      </p:sp>
    </p:spTree>
    <p:extLst>
      <p:ext uri="{BB962C8B-B14F-4D97-AF65-F5344CB8AC3E}">
        <p14:creationId xmlns:p14="http://schemas.microsoft.com/office/powerpoint/2010/main" val="14712737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7F90A-7B02-4FCA-9710-FD6AA4374B12}"/>
              </a:ext>
            </a:extLst>
          </p:cNvPr>
          <p:cNvSpPr>
            <a:spLocks noGrp="1"/>
          </p:cNvSpPr>
          <p:nvPr>
            <p:ph type="title"/>
          </p:nvPr>
        </p:nvSpPr>
        <p:spPr>
          <a:xfrm>
            <a:off x="1088136" y="220091"/>
            <a:ext cx="10058400" cy="653504"/>
          </a:xfrm>
        </p:spPr>
        <p:txBody>
          <a:bodyPr>
            <a:normAutofit fontScale="90000"/>
          </a:bodyPr>
          <a:lstStyle/>
          <a:p>
            <a:r>
              <a:rPr lang="en-AU" b="1" dirty="0"/>
              <a:t>Support Vector Machine(SVM)</a:t>
            </a:r>
            <a:endParaRPr lang="en-AU" dirty="0"/>
          </a:p>
        </p:txBody>
      </p:sp>
      <p:sp>
        <p:nvSpPr>
          <p:cNvPr id="3" name="Content Placeholder 2">
            <a:extLst>
              <a:ext uri="{FF2B5EF4-FFF2-40B4-BE49-F238E27FC236}">
                <a16:creationId xmlns:a16="http://schemas.microsoft.com/office/drawing/2014/main" id="{F0EF1430-6CF0-4D69-B462-611FE7EC540C}"/>
              </a:ext>
            </a:extLst>
          </p:cNvPr>
          <p:cNvSpPr>
            <a:spLocks noGrp="1"/>
          </p:cNvSpPr>
          <p:nvPr>
            <p:ph idx="1"/>
          </p:nvPr>
        </p:nvSpPr>
        <p:spPr>
          <a:xfrm>
            <a:off x="1069848" y="873595"/>
            <a:ext cx="4759452" cy="5399189"/>
          </a:xfrm>
        </p:spPr>
        <p:txBody>
          <a:bodyPr>
            <a:normAutofit lnSpcReduction="10000"/>
          </a:bodyPr>
          <a:lstStyle/>
          <a:p>
            <a:r>
              <a:rPr lang="en-AU" sz="1800" dirty="0"/>
              <a:t>Support Vector Machine” (SVM) is a supervised </a:t>
            </a:r>
            <a:r>
              <a:rPr lang="en-AU" sz="1800" b="1" dirty="0"/>
              <a:t>machine learning algorithm</a:t>
            </a:r>
            <a:r>
              <a:rPr lang="en-AU" sz="1800" dirty="0"/>
              <a:t> which can be used for both classification or regression challenges. </a:t>
            </a:r>
          </a:p>
          <a:p>
            <a:r>
              <a:rPr lang="en-AU" sz="1800" dirty="0"/>
              <a:t>However,  it is mostly used in classification problems. </a:t>
            </a:r>
          </a:p>
          <a:p>
            <a:r>
              <a:rPr lang="en-AU" sz="1800" dirty="0"/>
              <a:t>In the SVM algorithm, we plot each data item as a point in n-dimensional space (where n is number of features you have) with the value of each feature being the value of a particular coordinate.</a:t>
            </a:r>
          </a:p>
          <a:p>
            <a:r>
              <a:rPr lang="en-AU" sz="1800" dirty="0"/>
              <a:t> Then, </a:t>
            </a:r>
            <a:r>
              <a:rPr lang="en-AU" sz="1800" b="1" dirty="0"/>
              <a:t>we perform classification by finding the hyper-plane </a:t>
            </a:r>
            <a:r>
              <a:rPr lang="en-AU" sz="1800" dirty="0"/>
              <a:t>that differentiates the two classes very well.</a:t>
            </a:r>
          </a:p>
          <a:p>
            <a:r>
              <a:rPr lang="en-AU" sz="1800" dirty="0"/>
              <a:t>Support Vectors are simply the co-ordinates of individual observation.</a:t>
            </a:r>
          </a:p>
          <a:p>
            <a:r>
              <a:rPr lang="en-AU" dirty="0"/>
              <a:t>The SVM classifier is a frontier which best segregates the two classes (hyper-plane/ line).</a:t>
            </a:r>
            <a:endParaRPr lang="en-AU" sz="1800" dirty="0"/>
          </a:p>
        </p:txBody>
      </p:sp>
      <p:pic>
        <p:nvPicPr>
          <p:cNvPr id="1026" name="Picture 2" descr="SVM_1">
            <a:extLst>
              <a:ext uri="{FF2B5EF4-FFF2-40B4-BE49-F238E27FC236}">
                <a16:creationId xmlns:a16="http://schemas.microsoft.com/office/drawing/2014/main" id="{0E57AA3E-A381-4DF4-A2F2-5F48648E05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4310"/>
          <a:stretch/>
        </p:blipFill>
        <p:spPr bwMode="auto">
          <a:xfrm>
            <a:off x="6361113" y="2193036"/>
            <a:ext cx="4773168" cy="398068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CD1CBAFA-F166-40DB-BB22-9818FCE7C511}"/>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sp>
        <p:nvSpPr>
          <p:cNvPr id="5" name="Slide Number Placeholder 4">
            <a:extLst>
              <a:ext uri="{FF2B5EF4-FFF2-40B4-BE49-F238E27FC236}">
                <a16:creationId xmlns:a16="http://schemas.microsoft.com/office/drawing/2014/main" id="{DB1E3BE7-495A-4BA1-B253-46C0977AB245}"/>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38</a:t>
            </a:fld>
            <a:endParaRPr lang="en-AU"/>
          </a:p>
        </p:txBody>
      </p:sp>
    </p:spTree>
    <p:extLst>
      <p:ext uri="{BB962C8B-B14F-4D97-AF65-F5344CB8AC3E}">
        <p14:creationId xmlns:p14="http://schemas.microsoft.com/office/powerpoint/2010/main" val="4302149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2F9B8D9-2A0F-48A2-AD9F-81D8C49703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1672" y="0"/>
            <a:ext cx="7540328"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Support Vector Machine parameters">
            <a:extLst>
              <a:ext uri="{FF2B5EF4-FFF2-40B4-BE49-F238E27FC236}">
                <a16:creationId xmlns:a16="http://schemas.microsoft.com/office/drawing/2014/main" id="{DC29BAE4-A3E8-4B01-B2E4-C22C956F22F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1704" y="2005835"/>
            <a:ext cx="4224926" cy="243970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288E93E-3548-4DCE-A40D-17EC13AB1E7D}"/>
              </a:ext>
            </a:extLst>
          </p:cNvPr>
          <p:cNvSpPr>
            <a:spLocks noGrp="1"/>
          </p:cNvSpPr>
          <p:nvPr>
            <p:ph idx="1"/>
          </p:nvPr>
        </p:nvSpPr>
        <p:spPr>
          <a:xfrm>
            <a:off x="4970108" y="379378"/>
            <a:ext cx="7140827" cy="6089515"/>
          </a:xfrm>
        </p:spPr>
        <p:txBody>
          <a:bodyPr>
            <a:normAutofit fontScale="92500"/>
          </a:bodyPr>
          <a:lstStyle/>
          <a:p>
            <a:r>
              <a:rPr lang="en-AU" b="1" dirty="0"/>
              <a:t>Hyperparameters of the Support Vector Machine (SVM) Algorithm</a:t>
            </a:r>
          </a:p>
          <a:p>
            <a:pPr marL="0" indent="0">
              <a:buNone/>
            </a:pPr>
            <a:r>
              <a:rPr lang="en-AU" dirty="0"/>
              <a:t>There are a few important parameters of SVM that you should be aware of before proceeding further:</a:t>
            </a:r>
          </a:p>
          <a:p>
            <a:pPr>
              <a:buFont typeface="Wingdings" panose="05000000000000000000" pitchFamily="2" charset="2"/>
              <a:buChar char="Ø"/>
            </a:pPr>
            <a:r>
              <a:rPr lang="en-AU" b="1" dirty="0"/>
              <a:t>Kernel:</a:t>
            </a:r>
            <a:r>
              <a:rPr lang="en-AU" dirty="0"/>
              <a:t> A kernel helps us find a hyperplane in the higher dimensional space without increasing the computational cost. Usually, the computational cost will increase if the dimension of the data increases. This increase in dimension is required when we are unable to find a separating hyperplane in a given dimension and are required to move in a higher dimension(mentioned in the picture).</a:t>
            </a:r>
          </a:p>
          <a:p>
            <a:pPr>
              <a:buFont typeface="Wingdings" panose="05000000000000000000" pitchFamily="2" charset="2"/>
              <a:buChar char="Ø"/>
            </a:pPr>
            <a:r>
              <a:rPr lang="en-AU" b="1" dirty="0"/>
              <a:t>Hyperplane: </a:t>
            </a:r>
            <a:r>
              <a:rPr lang="en-AU" dirty="0"/>
              <a:t>This is basically a separating line between two data classes in SVM. But in Support Vector Regression, this is the line that will be used to predict the continuous output</a:t>
            </a:r>
          </a:p>
          <a:p>
            <a:pPr>
              <a:buFont typeface="Wingdings" panose="05000000000000000000" pitchFamily="2" charset="2"/>
              <a:buChar char="Ø"/>
            </a:pPr>
            <a:r>
              <a:rPr lang="en-AU" b="1" dirty="0"/>
              <a:t>Decision Boundary</a:t>
            </a:r>
            <a:r>
              <a:rPr lang="en-AU" dirty="0"/>
              <a:t>: A decision boundary can be thought of as a demarcation line (for simplification) on one side of which lie positive examples and on the other side lie the negative examples. On this very line, the examples may be classified as either positive or negative. This same concept of SVM will be applied in Support Vector Regression as well</a:t>
            </a:r>
          </a:p>
          <a:p>
            <a:pPr>
              <a:buFont typeface="Wingdings" panose="05000000000000000000" pitchFamily="2" charset="2"/>
              <a:buChar char="Ø"/>
            </a:pPr>
            <a:endParaRPr lang="en-AU" dirty="0"/>
          </a:p>
          <a:p>
            <a:pPr marL="0" indent="0">
              <a:buNone/>
            </a:pPr>
            <a:endParaRPr lang="en-AU" dirty="0"/>
          </a:p>
        </p:txBody>
      </p:sp>
      <p:sp>
        <p:nvSpPr>
          <p:cNvPr id="4" name="Footer Placeholder 3">
            <a:extLst>
              <a:ext uri="{FF2B5EF4-FFF2-40B4-BE49-F238E27FC236}">
                <a16:creationId xmlns:a16="http://schemas.microsoft.com/office/drawing/2014/main" id="{B8A5C10D-824F-42D1-9E4C-8E42C0ED5B88}"/>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0F7E20FF-7DA6-46B7-AB0E-E6CBFDD072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6BE624B6-B9F4-4C3F-9F6E-2182D90EC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8710C23B-B5E1-45A6-80F6-55643AC62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DC4261F6-E64D-488B-838E-AF431E72D9D3}"/>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39</a:t>
            </a:fld>
            <a:endParaRPr lang="en-AU"/>
          </a:p>
        </p:txBody>
      </p:sp>
    </p:spTree>
    <p:extLst>
      <p:ext uri="{BB962C8B-B14F-4D97-AF65-F5344CB8AC3E}">
        <p14:creationId xmlns:p14="http://schemas.microsoft.com/office/powerpoint/2010/main" val="2392615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gression-with-errors">
            <a:extLst>
              <a:ext uri="{FF2B5EF4-FFF2-40B4-BE49-F238E27FC236}">
                <a16:creationId xmlns:a16="http://schemas.microsoft.com/office/drawing/2014/main" id="{CCF77CA3-A84C-4631-952F-7B7BCB72EC7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6098" y="1081021"/>
            <a:ext cx="5719667" cy="391693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7FF93B7-D5AD-4BE7-93FA-8961873C41CE}"/>
              </a:ext>
            </a:extLst>
          </p:cNvPr>
          <p:cNvSpPr>
            <a:spLocks noGrp="1"/>
          </p:cNvSpPr>
          <p:nvPr>
            <p:ph idx="1"/>
          </p:nvPr>
        </p:nvSpPr>
        <p:spPr>
          <a:xfrm>
            <a:off x="6330739" y="220091"/>
            <a:ext cx="5299585" cy="5719713"/>
          </a:xfrm>
        </p:spPr>
        <p:txBody>
          <a:bodyPr>
            <a:noAutofit/>
          </a:bodyPr>
          <a:lstStyle/>
          <a:p>
            <a:r>
              <a:rPr lang="en-AU" sz="1800" dirty="0"/>
              <a:t>An analyst using the least squares method will generate a line of best fit that explains the potential relationship between independent and dependent variables.</a:t>
            </a:r>
          </a:p>
          <a:p>
            <a:r>
              <a:rPr lang="en-AU" sz="1800" dirty="0"/>
              <a:t>In regression analysis, dependent variables are illustrated on the vertical y-axis, while independent variables are illustrated on the horizontal x-axis. These designations will form the equation for the line of best fit, which is determined from the least squares method.</a:t>
            </a:r>
          </a:p>
          <a:p>
            <a:r>
              <a:rPr lang="en-AU" sz="1800" dirty="0"/>
              <a:t>When we fit a regression line to set of points, we assume that there is some unknown linear relationship between Y and X, and that for every one-unit increase in X, Y increases by some set amount on average. </a:t>
            </a:r>
          </a:p>
          <a:p>
            <a:r>
              <a:rPr lang="en-AU" sz="1800" dirty="0"/>
              <a:t>Our fitted regression line enables us to predict the response, Y, for a given value of X.</a:t>
            </a:r>
          </a:p>
          <a:p>
            <a:r>
              <a:rPr lang="en-AU" sz="1800" dirty="0"/>
              <a:t>But for any specific observation, the actual value of Y can deviate from the predicted value. The deviations between the actual and predicted values are called </a:t>
            </a:r>
            <a:r>
              <a:rPr lang="en-AU" sz="1800" i="1" dirty="0"/>
              <a:t>errors</a:t>
            </a:r>
            <a:r>
              <a:rPr lang="en-AU" sz="1800" dirty="0"/>
              <a:t>, or </a:t>
            </a:r>
            <a:r>
              <a:rPr lang="en-AU" sz="1800" i="1" dirty="0"/>
              <a:t>residuals</a:t>
            </a:r>
            <a:r>
              <a:rPr lang="en-AU" sz="1800" dirty="0"/>
              <a:t>.</a:t>
            </a:r>
          </a:p>
        </p:txBody>
      </p:sp>
      <p:sp>
        <p:nvSpPr>
          <p:cNvPr id="4" name="Footer Placeholder 3">
            <a:extLst>
              <a:ext uri="{FF2B5EF4-FFF2-40B4-BE49-F238E27FC236}">
                <a16:creationId xmlns:a16="http://schemas.microsoft.com/office/drawing/2014/main" id="{3AA08F7C-6B2E-4C23-B8B8-8E2CE5A102D7}"/>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C648C3B7-2B46-4F52-AD0B-962D3247C71A}"/>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4</a:t>
            </a:fld>
            <a:endParaRPr lang="en-AU"/>
          </a:p>
        </p:txBody>
      </p:sp>
    </p:spTree>
    <p:extLst>
      <p:ext uri="{BB962C8B-B14F-4D97-AF65-F5344CB8AC3E}">
        <p14:creationId xmlns:p14="http://schemas.microsoft.com/office/powerpoint/2010/main" val="20281817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198B3-D449-41B8-852A-2EB0E405A58A}"/>
              </a:ext>
            </a:extLst>
          </p:cNvPr>
          <p:cNvSpPr>
            <a:spLocks noGrp="1"/>
          </p:cNvSpPr>
          <p:nvPr>
            <p:ph idx="1"/>
          </p:nvPr>
        </p:nvSpPr>
        <p:spPr>
          <a:xfrm>
            <a:off x="1069848" y="220091"/>
            <a:ext cx="10058400" cy="5952109"/>
          </a:xfrm>
        </p:spPr>
        <p:txBody>
          <a:bodyPr/>
          <a:lstStyle/>
          <a:p>
            <a:r>
              <a:rPr lang="en-AU" b="1" dirty="0"/>
              <a:t>How does it work?</a:t>
            </a:r>
          </a:p>
          <a:p>
            <a:pPr marL="0" indent="0">
              <a:buNone/>
            </a:pPr>
            <a:r>
              <a:rPr lang="en-AU" b="1" dirty="0"/>
              <a:t>Identify the right hyper-plane (Scenario-1): </a:t>
            </a:r>
            <a:r>
              <a:rPr lang="en-AU" dirty="0"/>
              <a:t>Here, we have three hyper-planes (A, B and C). Now, identify the right hyper-plane to classify star and circle. You need to remember a thumb rule to identify the right hyper-plane: “Select the hyper-plane which segregates the two classes better”. In this scenario, hyper-plane “B” has excellently performed this job.</a:t>
            </a:r>
          </a:p>
          <a:p>
            <a:pPr marL="0" indent="0">
              <a:buNone/>
            </a:pPr>
            <a:endParaRPr lang="en-AU" dirty="0"/>
          </a:p>
        </p:txBody>
      </p:sp>
      <p:sp>
        <p:nvSpPr>
          <p:cNvPr id="4" name="Footer Placeholder 3">
            <a:extLst>
              <a:ext uri="{FF2B5EF4-FFF2-40B4-BE49-F238E27FC236}">
                <a16:creationId xmlns:a16="http://schemas.microsoft.com/office/drawing/2014/main" id="{13CE4430-F6A1-4781-962F-A884B69435B6}"/>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FF3EFEC-4301-45B5-840C-87C99BCCA603}"/>
              </a:ext>
            </a:extLst>
          </p:cNvPr>
          <p:cNvSpPr>
            <a:spLocks noGrp="1"/>
          </p:cNvSpPr>
          <p:nvPr>
            <p:ph type="sldNum" sz="quarter" idx="12"/>
          </p:nvPr>
        </p:nvSpPr>
        <p:spPr/>
        <p:txBody>
          <a:bodyPr/>
          <a:lstStyle/>
          <a:p>
            <a:fld id="{DFF88010-E2A5-4677-AC5B-1AAE821EEE88}" type="slidenum">
              <a:rPr lang="en-AU" smtClean="0"/>
              <a:t>40</a:t>
            </a:fld>
            <a:endParaRPr lang="en-AU"/>
          </a:p>
        </p:txBody>
      </p:sp>
      <p:pic>
        <p:nvPicPr>
          <p:cNvPr id="3076" name="Picture 4" descr="SVM_2">
            <a:extLst>
              <a:ext uri="{FF2B5EF4-FFF2-40B4-BE49-F238E27FC236}">
                <a16:creationId xmlns:a16="http://schemas.microsoft.com/office/drawing/2014/main" id="{998CA128-B19F-44AC-BFEB-6B0D77F6B6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6196" y="2666189"/>
            <a:ext cx="5163055" cy="3264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69947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198B3-D449-41B8-852A-2EB0E405A58A}"/>
              </a:ext>
            </a:extLst>
          </p:cNvPr>
          <p:cNvSpPr>
            <a:spLocks noGrp="1"/>
          </p:cNvSpPr>
          <p:nvPr>
            <p:ph idx="1"/>
          </p:nvPr>
        </p:nvSpPr>
        <p:spPr>
          <a:xfrm>
            <a:off x="1069848" y="220091"/>
            <a:ext cx="10058400" cy="5952109"/>
          </a:xfrm>
        </p:spPr>
        <p:txBody>
          <a:bodyPr/>
          <a:lstStyle/>
          <a:p>
            <a:pPr marL="0" indent="0">
              <a:buNone/>
            </a:pPr>
            <a:r>
              <a:rPr lang="en-AU" b="1" dirty="0"/>
              <a:t>Identify the right hyper-plane (Scenario-2): </a:t>
            </a:r>
            <a:r>
              <a:rPr lang="en-AU" dirty="0"/>
              <a:t>Here, we have three hyper-planes (A, B and C) and all are segregating the classes well. Now, How can we identify the right hyper-plane?</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r>
              <a:rPr lang="en-AU" dirty="0"/>
              <a:t>Here, maximizing the distances between nearest data point (either class) and hyper-plane will help us to decide the right hyper-plane. This distance is called as </a:t>
            </a:r>
            <a:r>
              <a:rPr lang="en-AU" b="1" dirty="0"/>
              <a:t>Margin</a:t>
            </a:r>
            <a:r>
              <a:rPr lang="en-AU" dirty="0"/>
              <a:t>. </a:t>
            </a:r>
          </a:p>
          <a:p>
            <a:pPr marL="0" indent="0">
              <a:buNone/>
            </a:pPr>
            <a:r>
              <a:rPr lang="en-AU" dirty="0"/>
              <a:t>Above, you can see that the margin for hyper-plane C is high as compared to both A and B. Hence, we name the right hyper-plane as C. Another lightning reason for selecting the hyper-plane with higher margin is robustness. If we select a hyper-plane having low margin then there is high chance of miss-classification.</a:t>
            </a:r>
          </a:p>
        </p:txBody>
      </p:sp>
      <p:sp>
        <p:nvSpPr>
          <p:cNvPr id="4" name="Footer Placeholder 3">
            <a:extLst>
              <a:ext uri="{FF2B5EF4-FFF2-40B4-BE49-F238E27FC236}">
                <a16:creationId xmlns:a16="http://schemas.microsoft.com/office/drawing/2014/main" id="{13CE4430-F6A1-4781-962F-A884B69435B6}"/>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5FF3EFEC-4301-45B5-840C-87C99BCCA603}"/>
              </a:ext>
            </a:extLst>
          </p:cNvPr>
          <p:cNvSpPr>
            <a:spLocks noGrp="1"/>
          </p:cNvSpPr>
          <p:nvPr>
            <p:ph type="sldNum" sz="quarter" idx="12"/>
          </p:nvPr>
        </p:nvSpPr>
        <p:spPr/>
        <p:txBody>
          <a:bodyPr/>
          <a:lstStyle/>
          <a:p>
            <a:fld id="{DFF88010-E2A5-4677-AC5B-1AAE821EEE88}" type="slidenum">
              <a:rPr lang="en-AU" smtClean="0"/>
              <a:t>41</a:t>
            </a:fld>
            <a:endParaRPr lang="en-AU"/>
          </a:p>
        </p:txBody>
      </p:sp>
      <p:pic>
        <p:nvPicPr>
          <p:cNvPr id="4098" name="Picture 2" descr="SVM_3">
            <a:extLst>
              <a:ext uri="{FF2B5EF4-FFF2-40B4-BE49-F238E27FC236}">
                <a16:creationId xmlns:a16="http://schemas.microsoft.com/office/drawing/2014/main" id="{26968103-A599-4E24-92B3-988BA483A9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0793" y="1208797"/>
            <a:ext cx="4030899" cy="222020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SVM_4">
            <a:extLst>
              <a:ext uri="{FF2B5EF4-FFF2-40B4-BE49-F238E27FC236}">
                <a16:creationId xmlns:a16="http://schemas.microsoft.com/office/drawing/2014/main" id="{A0A9DED7-4820-4DDA-A073-9B517432D1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2637" y="996747"/>
            <a:ext cx="3628403" cy="2644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65479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198B3-D449-41B8-852A-2EB0E405A58A}"/>
              </a:ext>
            </a:extLst>
          </p:cNvPr>
          <p:cNvSpPr>
            <a:spLocks noGrp="1"/>
          </p:cNvSpPr>
          <p:nvPr>
            <p:ph idx="1"/>
          </p:nvPr>
        </p:nvSpPr>
        <p:spPr>
          <a:xfrm>
            <a:off x="1069848" y="220091"/>
            <a:ext cx="10058400" cy="5952109"/>
          </a:xfrm>
        </p:spPr>
        <p:txBody>
          <a:bodyPr/>
          <a:lstStyle/>
          <a:p>
            <a:r>
              <a:rPr lang="en-AU" b="1" dirty="0"/>
              <a:t>Identify the right hyper-plane (Scenario-3):</a:t>
            </a:r>
            <a:r>
              <a:rPr lang="en-AU" dirty="0"/>
              <a:t>Hint:</a:t>
            </a:r>
            <a:r>
              <a:rPr lang="en-AU" b="1" dirty="0"/>
              <a:t> </a:t>
            </a:r>
            <a:r>
              <a:rPr lang="en-AU" dirty="0"/>
              <a:t>Use the rules as discussed in previous section to identify the right hyper-plane</a:t>
            </a:r>
          </a:p>
          <a:p>
            <a:endParaRPr lang="en-AU" dirty="0"/>
          </a:p>
          <a:p>
            <a:endParaRPr lang="en-AU" dirty="0"/>
          </a:p>
          <a:p>
            <a:endParaRPr lang="en-AU" dirty="0"/>
          </a:p>
          <a:p>
            <a:endParaRPr lang="en-AU" dirty="0"/>
          </a:p>
          <a:p>
            <a:endParaRPr lang="en-AU" dirty="0"/>
          </a:p>
          <a:p>
            <a:endParaRPr lang="en-AU" dirty="0"/>
          </a:p>
          <a:p>
            <a:endParaRPr lang="en-AU" dirty="0"/>
          </a:p>
          <a:p>
            <a:r>
              <a:rPr lang="en-AU" dirty="0"/>
              <a:t>Some of you may have selected the hyper-plane </a:t>
            </a:r>
            <a:r>
              <a:rPr lang="en-AU" b="1" dirty="0"/>
              <a:t>B </a:t>
            </a:r>
            <a:r>
              <a:rPr lang="en-AU" dirty="0"/>
              <a:t>as it has higher margin compared to </a:t>
            </a:r>
            <a:r>
              <a:rPr lang="en-AU" b="1" dirty="0"/>
              <a:t>A. </a:t>
            </a:r>
            <a:r>
              <a:rPr lang="en-AU" dirty="0"/>
              <a:t>But, here is the catch, SVM selects the hyper-plane which classifies the classes accurately prior to maximizing margin. Here, hyper-plane B has a classification error and A has classified all correctly. Therefore, the right hyper-plane is </a:t>
            </a:r>
            <a:r>
              <a:rPr lang="en-AU" b="1" dirty="0"/>
              <a:t>A.</a:t>
            </a:r>
            <a:endParaRPr lang="en-AU" dirty="0"/>
          </a:p>
          <a:p>
            <a:pPr marL="0" indent="0">
              <a:buNone/>
            </a:pPr>
            <a:endParaRPr lang="en-AU" dirty="0"/>
          </a:p>
        </p:txBody>
      </p:sp>
      <p:sp>
        <p:nvSpPr>
          <p:cNvPr id="4" name="Footer Placeholder 3">
            <a:extLst>
              <a:ext uri="{FF2B5EF4-FFF2-40B4-BE49-F238E27FC236}">
                <a16:creationId xmlns:a16="http://schemas.microsoft.com/office/drawing/2014/main" id="{13CE4430-F6A1-4781-962F-A884B69435B6}"/>
              </a:ext>
            </a:extLst>
          </p:cNvPr>
          <p:cNvSpPr>
            <a:spLocks noGrp="1"/>
          </p:cNvSpPr>
          <p:nvPr>
            <p:ph type="ftr" sz="quarter" idx="11"/>
          </p:nvPr>
        </p:nvSpPr>
        <p:spPr>
          <a:xfrm>
            <a:off x="1088136" y="6272784"/>
            <a:ext cx="6327648" cy="365125"/>
          </a:xfrm>
        </p:spPr>
        <p:txBody>
          <a:bodyPr/>
          <a:lstStyle/>
          <a:p>
            <a:r>
              <a:rPr lang="en-AU"/>
              <a:t>PPT BY: MADHAV MISHRA</a:t>
            </a:r>
          </a:p>
        </p:txBody>
      </p:sp>
      <p:sp>
        <p:nvSpPr>
          <p:cNvPr id="5" name="Slide Number Placeholder 4">
            <a:extLst>
              <a:ext uri="{FF2B5EF4-FFF2-40B4-BE49-F238E27FC236}">
                <a16:creationId xmlns:a16="http://schemas.microsoft.com/office/drawing/2014/main" id="{5FF3EFEC-4301-45B5-840C-87C99BCCA603}"/>
              </a:ext>
            </a:extLst>
          </p:cNvPr>
          <p:cNvSpPr>
            <a:spLocks noGrp="1"/>
          </p:cNvSpPr>
          <p:nvPr>
            <p:ph type="sldNum" sz="quarter" idx="12"/>
          </p:nvPr>
        </p:nvSpPr>
        <p:spPr>
          <a:xfrm>
            <a:off x="11311128" y="6272784"/>
            <a:ext cx="640080" cy="365125"/>
          </a:xfrm>
        </p:spPr>
        <p:txBody>
          <a:bodyPr/>
          <a:lstStyle/>
          <a:p>
            <a:fld id="{DFF88010-E2A5-4677-AC5B-1AAE821EEE88}" type="slidenum">
              <a:rPr lang="en-AU" smtClean="0"/>
              <a:t>42</a:t>
            </a:fld>
            <a:endParaRPr lang="en-AU"/>
          </a:p>
        </p:txBody>
      </p:sp>
      <p:pic>
        <p:nvPicPr>
          <p:cNvPr id="5122" name="Picture 2" descr="SVM_5">
            <a:extLst>
              <a:ext uri="{FF2B5EF4-FFF2-40B4-BE49-F238E27FC236}">
                <a16:creationId xmlns:a16="http://schemas.microsoft.com/office/drawing/2014/main" id="{E978A6ED-D361-4AD5-9E79-3E0FE52688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7083" y="1187787"/>
            <a:ext cx="4629150" cy="2635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59837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SVM_6">
            <a:extLst>
              <a:ext uri="{FF2B5EF4-FFF2-40B4-BE49-F238E27FC236}">
                <a16:creationId xmlns:a16="http://schemas.microsoft.com/office/drawing/2014/main" id="{BAF67089-3502-4E5C-AD39-875C807A352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09099" y="290533"/>
            <a:ext cx="3928272" cy="254371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2F198B3-D449-41B8-852A-2EB0E405A58A}"/>
              </a:ext>
            </a:extLst>
          </p:cNvPr>
          <p:cNvSpPr>
            <a:spLocks noGrp="1"/>
          </p:cNvSpPr>
          <p:nvPr>
            <p:ph idx="1"/>
          </p:nvPr>
        </p:nvSpPr>
        <p:spPr>
          <a:xfrm>
            <a:off x="6225702" y="171119"/>
            <a:ext cx="5875507" cy="6001081"/>
          </a:xfrm>
        </p:spPr>
        <p:txBody>
          <a:bodyPr>
            <a:normAutofit/>
          </a:bodyPr>
          <a:lstStyle/>
          <a:p>
            <a:pPr marL="0" indent="0">
              <a:buNone/>
            </a:pPr>
            <a:r>
              <a:rPr lang="en-AU" sz="2400" b="1" dirty="0"/>
              <a:t>Can we classify two classes</a:t>
            </a:r>
          </a:p>
          <a:p>
            <a:pPr marL="0" indent="0">
              <a:buNone/>
            </a:pPr>
            <a:r>
              <a:rPr lang="en-AU" sz="2400" b="1" dirty="0"/>
              <a:t> (Scenario-4)?:</a:t>
            </a:r>
          </a:p>
          <a:p>
            <a:pPr marL="0" indent="0">
              <a:buNone/>
            </a:pPr>
            <a:r>
              <a:rPr lang="en-AU" sz="2400" b="1" dirty="0"/>
              <a:t> </a:t>
            </a:r>
            <a:r>
              <a:rPr lang="en-AU" sz="2400" dirty="0"/>
              <a:t>Below, I am unable to segregate the two classes using a straight line, as one of the stars lies in the territory of other(circle) class as an outlier. </a:t>
            </a:r>
          </a:p>
          <a:p>
            <a:pPr marL="0" indent="0">
              <a:buNone/>
            </a:pPr>
            <a:endParaRPr lang="en-AU" sz="2400" dirty="0"/>
          </a:p>
          <a:p>
            <a:pPr marL="0" indent="0">
              <a:buNone/>
            </a:pPr>
            <a:r>
              <a:rPr lang="en-AU" sz="2400" dirty="0"/>
              <a:t>As I have already mentioned, one star at other end is like an outlier for star class. The SVM algorithm has a feature to ignore outliers and find the hyper-plane that has the maximum margin. Hence, we can say, SVM classification is robust to outliers.</a:t>
            </a:r>
          </a:p>
          <a:p>
            <a:pPr marL="0" indent="0">
              <a:buNone/>
            </a:pPr>
            <a:endParaRPr lang="en-AU" sz="2400" dirty="0"/>
          </a:p>
          <a:p>
            <a:endParaRPr lang="en-AU" sz="2400" dirty="0"/>
          </a:p>
        </p:txBody>
      </p:sp>
      <p:sp>
        <p:nvSpPr>
          <p:cNvPr id="4" name="Footer Placeholder 3">
            <a:extLst>
              <a:ext uri="{FF2B5EF4-FFF2-40B4-BE49-F238E27FC236}">
                <a16:creationId xmlns:a16="http://schemas.microsoft.com/office/drawing/2014/main" id="{13CE4430-F6A1-4781-962F-A884B69435B6}"/>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5FF3EFEC-4301-45B5-840C-87C99BCCA603}"/>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43</a:t>
            </a:fld>
            <a:endParaRPr lang="en-AU"/>
          </a:p>
        </p:txBody>
      </p:sp>
      <p:pic>
        <p:nvPicPr>
          <p:cNvPr id="6148" name="Picture 4" descr="SVM_7">
            <a:extLst>
              <a:ext uri="{FF2B5EF4-FFF2-40B4-BE49-F238E27FC236}">
                <a16:creationId xmlns:a16="http://schemas.microsoft.com/office/drawing/2014/main" id="{2D2A3F52-5B7B-47E8-A1C1-914E045862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9099" y="3072379"/>
            <a:ext cx="4400550"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8494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2F198B3-D449-41B8-852A-2EB0E405A58A}"/>
              </a:ext>
            </a:extLst>
          </p:cNvPr>
          <p:cNvSpPr>
            <a:spLocks noGrp="1"/>
          </p:cNvSpPr>
          <p:nvPr>
            <p:ph idx="1"/>
          </p:nvPr>
        </p:nvSpPr>
        <p:spPr>
          <a:xfrm>
            <a:off x="6225702" y="171119"/>
            <a:ext cx="5875507" cy="6001081"/>
          </a:xfrm>
        </p:spPr>
        <p:txBody>
          <a:bodyPr>
            <a:normAutofit fontScale="92500" lnSpcReduction="10000"/>
          </a:bodyPr>
          <a:lstStyle/>
          <a:p>
            <a:pPr marL="0" indent="0">
              <a:buNone/>
            </a:pPr>
            <a:endParaRPr lang="en-AU" b="1" dirty="0"/>
          </a:p>
          <a:p>
            <a:pPr marL="0" indent="0">
              <a:buNone/>
            </a:pPr>
            <a:r>
              <a:rPr lang="en-AU" b="1" dirty="0"/>
              <a:t>Find the hyper-plane to segregate to classes (Scenario-5):</a:t>
            </a:r>
          </a:p>
          <a:p>
            <a:pPr marL="0" indent="0">
              <a:buNone/>
            </a:pPr>
            <a:r>
              <a:rPr lang="en-AU" b="1" dirty="0"/>
              <a:t> </a:t>
            </a:r>
            <a:r>
              <a:rPr lang="en-AU" dirty="0"/>
              <a:t>In the scenario below, we can’t have linear hyper-plane between the two classes, so how does SVM classify these two classes? Till now, we have only looked at the linear hyper-plane.</a:t>
            </a:r>
          </a:p>
          <a:p>
            <a:endParaRPr lang="en-AU" dirty="0"/>
          </a:p>
          <a:p>
            <a:pPr marL="0" indent="0">
              <a:buNone/>
            </a:pPr>
            <a:r>
              <a:rPr lang="en-AU" dirty="0"/>
              <a:t>SVM can solve this problem. Easily! It solves this problem by introducing additional feature. Here, we will add a new feature z=x^2+y^2. Now, let’s plot the data points on axis x and z.</a:t>
            </a:r>
          </a:p>
          <a:p>
            <a:pPr marL="0" indent="0">
              <a:buNone/>
            </a:pPr>
            <a:endParaRPr lang="en-AU" dirty="0"/>
          </a:p>
          <a:p>
            <a:pPr marL="0" indent="0">
              <a:buNone/>
            </a:pPr>
            <a:r>
              <a:rPr lang="en-AU" dirty="0"/>
              <a:t>In the final plot, points to consider are:</a:t>
            </a:r>
          </a:p>
          <a:p>
            <a:r>
              <a:rPr lang="en-AU" dirty="0"/>
              <a:t>All values for z would be positive always because z is the squared sum of both x and y</a:t>
            </a:r>
          </a:p>
          <a:p>
            <a:r>
              <a:rPr lang="en-AU" dirty="0"/>
              <a:t>In the original plot, red circles appear close to the origin of x and y axes, leading to lower value of z and star relatively away from the origin result to higher value of z.</a:t>
            </a:r>
            <a:endParaRPr lang="en-AU" sz="2400" dirty="0"/>
          </a:p>
          <a:p>
            <a:endParaRPr lang="en-AU" sz="2400" dirty="0"/>
          </a:p>
        </p:txBody>
      </p:sp>
      <p:sp>
        <p:nvSpPr>
          <p:cNvPr id="4" name="Footer Placeholder 3">
            <a:extLst>
              <a:ext uri="{FF2B5EF4-FFF2-40B4-BE49-F238E27FC236}">
                <a16:creationId xmlns:a16="http://schemas.microsoft.com/office/drawing/2014/main" id="{13CE4430-F6A1-4781-962F-A884B69435B6}"/>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5FF3EFEC-4301-45B5-840C-87C99BCCA603}"/>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44</a:t>
            </a:fld>
            <a:endParaRPr lang="en-AU"/>
          </a:p>
        </p:txBody>
      </p:sp>
      <p:pic>
        <p:nvPicPr>
          <p:cNvPr id="7170" name="Picture 2" descr="SVM_8">
            <a:extLst>
              <a:ext uri="{FF2B5EF4-FFF2-40B4-BE49-F238E27FC236}">
                <a16:creationId xmlns:a16="http://schemas.microsoft.com/office/drawing/2014/main" id="{14AA25D1-A5FA-4C92-9A7E-5599DB7DC9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2721" y="376948"/>
            <a:ext cx="3535194" cy="231761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SVM_9">
            <a:extLst>
              <a:ext uri="{FF2B5EF4-FFF2-40B4-BE49-F238E27FC236}">
                <a16:creationId xmlns:a16="http://schemas.microsoft.com/office/drawing/2014/main" id="{379ECEF7-6C3C-4FA1-BD57-73404D7BDC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27078" y="3099255"/>
            <a:ext cx="3246480" cy="2768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65781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80715A-1F99-4545-98E7-E35BA35FE72B}"/>
              </a:ext>
            </a:extLst>
          </p:cNvPr>
          <p:cNvSpPr>
            <a:spLocks noGrp="1"/>
          </p:cNvSpPr>
          <p:nvPr>
            <p:ph type="title"/>
          </p:nvPr>
        </p:nvSpPr>
        <p:spPr>
          <a:xfrm>
            <a:off x="6400799" y="144164"/>
            <a:ext cx="4910328" cy="702142"/>
          </a:xfrm>
          <a:ln>
            <a:noFill/>
          </a:ln>
        </p:spPr>
        <p:txBody>
          <a:bodyPr>
            <a:normAutofit/>
          </a:bodyPr>
          <a:lstStyle/>
          <a:p>
            <a:r>
              <a:rPr lang="en-AU" sz="4000" dirty="0"/>
              <a:t>Gradient Descent</a:t>
            </a:r>
          </a:p>
        </p:txBody>
      </p:sp>
      <p:pic>
        <p:nvPicPr>
          <p:cNvPr id="1026" name="Picture 2">
            <a:extLst>
              <a:ext uri="{FF2B5EF4-FFF2-40B4-BE49-F238E27FC236}">
                <a16:creationId xmlns:a16="http://schemas.microsoft.com/office/drawing/2014/main" id="{393DB83E-BEBB-467E-8F3E-B4EB3F3F76F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1778971"/>
            <a:ext cx="5112461" cy="331031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7824BFC-E8FC-4885-85A1-8B26B9CBB549}"/>
              </a:ext>
            </a:extLst>
          </p:cNvPr>
          <p:cNvSpPr>
            <a:spLocks noGrp="1"/>
          </p:cNvSpPr>
          <p:nvPr>
            <p:ph idx="1"/>
          </p:nvPr>
        </p:nvSpPr>
        <p:spPr>
          <a:xfrm>
            <a:off x="6400799" y="860216"/>
            <a:ext cx="5550409" cy="5311984"/>
          </a:xfrm>
        </p:spPr>
        <p:txBody>
          <a:bodyPr>
            <a:noAutofit/>
          </a:bodyPr>
          <a:lstStyle/>
          <a:p>
            <a:r>
              <a:rPr lang="en-AU" sz="1800" b="1" dirty="0"/>
              <a:t>What is Gradient Descent?</a:t>
            </a:r>
          </a:p>
          <a:p>
            <a:pPr marL="0" indent="0">
              <a:buNone/>
            </a:pPr>
            <a:r>
              <a:rPr lang="en-AU" sz="1800" dirty="0"/>
              <a:t>It is an optimization algorithm used to find the values of parameters .i.e. coefficients of a function (f) that minimizes a cost function (cost).</a:t>
            </a:r>
          </a:p>
          <a:p>
            <a:pPr marL="0" indent="0">
              <a:buNone/>
            </a:pPr>
            <a:r>
              <a:rPr lang="en-AU" sz="1800" dirty="0"/>
              <a:t>It is defined as First-order iterative optimization algorithm for finding the minimum of a loss function.</a:t>
            </a:r>
          </a:p>
          <a:p>
            <a:pPr marL="0" indent="0">
              <a:buNone/>
            </a:pPr>
            <a:r>
              <a:rPr lang="en-AU" sz="1800" dirty="0"/>
              <a:t>It is also one of the most popular and widely used optimization algorithm.</a:t>
            </a:r>
          </a:p>
          <a:p>
            <a:pPr marL="0" indent="0">
              <a:buNone/>
            </a:pPr>
            <a:r>
              <a:rPr lang="en-AU" sz="1800" dirty="0"/>
              <a:t>Given a machine learning model with parameters (weights and biases) and a cost function to </a:t>
            </a:r>
            <a:r>
              <a:rPr lang="en-AU" sz="1800" b="1" dirty="0"/>
              <a:t>see how good a model is</a:t>
            </a:r>
            <a:r>
              <a:rPr lang="en-AU" sz="1800" dirty="0"/>
              <a:t>, our </a:t>
            </a:r>
            <a:r>
              <a:rPr lang="en-AU" sz="1800" b="1" dirty="0"/>
              <a:t>learning problem reduces </a:t>
            </a:r>
            <a:r>
              <a:rPr lang="en-AU" sz="1800" dirty="0"/>
              <a:t>to find a </a:t>
            </a:r>
            <a:r>
              <a:rPr lang="en-AU" sz="1800" b="1" dirty="0"/>
              <a:t>good set of weights </a:t>
            </a:r>
            <a:r>
              <a:rPr lang="en-AU" sz="1800" dirty="0"/>
              <a:t>for our model which minimizes the cost function.</a:t>
            </a:r>
          </a:p>
          <a:p>
            <a:pPr marL="0" indent="0">
              <a:buNone/>
            </a:pPr>
            <a:r>
              <a:rPr lang="en-AU" sz="1800" dirty="0">
                <a:solidFill>
                  <a:srgbClr val="FF0000"/>
                </a:solidFill>
              </a:rPr>
              <a:t>(Cost Function : It is a measure that measures the performance of a ML model for a given data.)</a:t>
            </a:r>
          </a:p>
          <a:p>
            <a:pPr marL="0" indent="0">
              <a:buNone/>
            </a:pPr>
            <a:r>
              <a:rPr lang="en-AU" sz="1800" dirty="0">
                <a:solidFill>
                  <a:srgbClr val="FF0000"/>
                </a:solidFill>
              </a:rPr>
              <a:t>(Learning Problem: It is a </a:t>
            </a:r>
            <a:r>
              <a:rPr lang="en-AU" sz="1800" b="1" dirty="0">
                <a:solidFill>
                  <a:srgbClr val="FF0000"/>
                </a:solidFill>
              </a:rPr>
              <a:t>decision problem</a:t>
            </a:r>
            <a:r>
              <a:rPr lang="en-AU" sz="1800" dirty="0">
                <a:solidFill>
                  <a:srgbClr val="FF0000"/>
                </a:solidFill>
              </a:rPr>
              <a:t> that needs to be modelled from data)</a:t>
            </a:r>
          </a:p>
        </p:txBody>
      </p:sp>
      <p:sp>
        <p:nvSpPr>
          <p:cNvPr id="4" name="Footer Placeholder 3">
            <a:extLst>
              <a:ext uri="{FF2B5EF4-FFF2-40B4-BE49-F238E27FC236}">
                <a16:creationId xmlns:a16="http://schemas.microsoft.com/office/drawing/2014/main" id="{48E0E69C-2616-4321-8487-C6EB4D62C2E2}"/>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823BD5AF-CCD2-4D9F-ACB9-1EFEC5DDCDCD}"/>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45</a:t>
            </a:fld>
            <a:endParaRPr lang="en-AU"/>
          </a:p>
        </p:txBody>
      </p:sp>
    </p:spTree>
    <p:extLst>
      <p:ext uri="{BB962C8B-B14F-4D97-AF65-F5344CB8AC3E}">
        <p14:creationId xmlns:p14="http://schemas.microsoft.com/office/powerpoint/2010/main" val="26040237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C7FF924-8DA0-4BE9-8C7E-095B0EC13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6502" y="0"/>
            <a:ext cx="6125497"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4D9813-0342-4080-88B7-62630452966A}"/>
              </a:ext>
            </a:extLst>
          </p:cNvPr>
          <p:cNvSpPr>
            <a:spLocks noGrp="1"/>
          </p:cNvSpPr>
          <p:nvPr>
            <p:ph type="title"/>
          </p:nvPr>
        </p:nvSpPr>
        <p:spPr>
          <a:xfrm>
            <a:off x="6330738" y="220091"/>
            <a:ext cx="5299586" cy="303308"/>
          </a:xfrm>
          <a:ln>
            <a:noFill/>
          </a:ln>
        </p:spPr>
        <p:txBody>
          <a:bodyPr>
            <a:normAutofit fontScale="90000"/>
          </a:bodyPr>
          <a:lstStyle/>
          <a:p>
            <a:r>
              <a:rPr lang="en-AU" sz="4000" dirty="0"/>
              <a:t>Soft Margin SVM</a:t>
            </a:r>
          </a:p>
        </p:txBody>
      </p:sp>
      <p:pic>
        <p:nvPicPr>
          <p:cNvPr id="1026" name="Picture 2" descr="Image for post">
            <a:extLst>
              <a:ext uri="{FF2B5EF4-FFF2-40B4-BE49-F238E27FC236}">
                <a16:creationId xmlns:a16="http://schemas.microsoft.com/office/drawing/2014/main" id="{78B7D9C2-3ED8-401A-9695-27E86FF57F1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99702" y="1363529"/>
            <a:ext cx="5527166" cy="323930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779EE5D-292B-4D77-81AA-7B87AF786D8D}"/>
              </a:ext>
            </a:extLst>
          </p:cNvPr>
          <p:cNvSpPr>
            <a:spLocks noGrp="1"/>
          </p:cNvSpPr>
          <p:nvPr>
            <p:ph idx="1"/>
          </p:nvPr>
        </p:nvSpPr>
        <p:spPr>
          <a:xfrm>
            <a:off x="6479457" y="640633"/>
            <a:ext cx="5299585" cy="5799077"/>
          </a:xfrm>
        </p:spPr>
        <p:txBody>
          <a:bodyPr>
            <a:noAutofit/>
          </a:bodyPr>
          <a:lstStyle/>
          <a:p>
            <a:r>
              <a:rPr lang="en-AU" sz="1800" dirty="0"/>
              <a:t>What Soft Margin does is:</a:t>
            </a:r>
          </a:p>
          <a:p>
            <a:pPr marL="0" indent="0">
              <a:buNone/>
            </a:pPr>
            <a:r>
              <a:rPr lang="en-AU" sz="1800" dirty="0"/>
              <a:t>The soft margin SVM gives more flexibility by allowing some of the training points to be misclassified.</a:t>
            </a:r>
          </a:p>
          <a:p>
            <a:pPr marL="0" indent="0">
              <a:buNone/>
            </a:pPr>
            <a:r>
              <a:rPr lang="en-AU" sz="1800" dirty="0"/>
              <a:t>It tolerates a few dots to get misclassified</a:t>
            </a:r>
          </a:p>
          <a:p>
            <a:pPr marL="0" indent="0">
              <a:buNone/>
            </a:pPr>
            <a:r>
              <a:rPr lang="en-AU" sz="1800" dirty="0"/>
              <a:t>It tries to balance the trade-off between finding a line that maximizes the margin and minimizes the misclassification.</a:t>
            </a:r>
          </a:p>
          <a:p>
            <a:r>
              <a:rPr lang="en-AU" sz="1800" dirty="0"/>
              <a:t>Two types of misclassifications can happen:</a:t>
            </a:r>
          </a:p>
          <a:p>
            <a:pPr marL="0" indent="0">
              <a:buNone/>
            </a:pPr>
            <a:r>
              <a:rPr lang="en-AU" sz="1800" dirty="0"/>
              <a:t>1. The dot is on the wrong side of the decision boundary but on the correct side/ on the margin (shown in left)</a:t>
            </a:r>
          </a:p>
          <a:p>
            <a:pPr marL="0" indent="0">
              <a:buNone/>
            </a:pPr>
            <a:r>
              <a:rPr lang="en-AU" sz="1800" dirty="0"/>
              <a:t>2. The dot is on the wrong side of the decision boundary and on the wrong side of the margin (shown in right)</a:t>
            </a:r>
          </a:p>
          <a:p>
            <a:r>
              <a:rPr lang="en-AU" sz="1800" dirty="0"/>
              <a:t>Either case, the support vector machine tolerates those dots to be misclassified when it tries to find the linear decision boundary.</a:t>
            </a:r>
          </a:p>
          <a:p>
            <a:pPr marL="0" indent="0">
              <a:buNone/>
            </a:pPr>
            <a:endParaRPr lang="en-AU" sz="1800" dirty="0"/>
          </a:p>
        </p:txBody>
      </p:sp>
      <p:sp>
        <p:nvSpPr>
          <p:cNvPr id="4" name="Footer Placeholder 3">
            <a:extLst>
              <a:ext uri="{FF2B5EF4-FFF2-40B4-BE49-F238E27FC236}">
                <a16:creationId xmlns:a16="http://schemas.microsoft.com/office/drawing/2014/main" id="{12518EDE-92BA-48EF-AE28-D35F9122A734}"/>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dirty="0"/>
              <a:t>PPT BY: MADHAV MISHRA</a:t>
            </a:r>
          </a:p>
        </p:txBody>
      </p:sp>
      <p:grpSp>
        <p:nvGrpSpPr>
          <p:cNvPr id="73" name="Group 72">
            <a:extLst>
              <a:ext uri="{FF2B5EF4-FFF2-40B4-BE49-F238E27FC236}">
                <a16:creationId xmlns:a16="http://schemas.microsoft.com/office/drawing/2014/main" id="{5029B4A8-2CF0-48DC-B29E-F3B62EDDC4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F71DA811-F7AE-460D-9891-57F221994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3747795E-BBFD-44B4-892D-2054745A8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967947EE-2CD3-4BC8-A6E3-9566C8C62A10}"/>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46</a:t>
            </a:fld>
            <a:endParaRPr lang="en-AU"/>
          </a:p>
        </p:txBody>
      </p:sp>
    </p:spTree>
    <p:extLst>
      <p:ext uri="{BB962C8B-B14F-4D97-AF65-F5344CB8AC3E}">
        <p14:creationId xmlns:p14="http://schemas.microsoft.com/office/powerpoint/2010/main" val="4337829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DB9FFA-1E98-4CB3-B447-C084CF4C9D8B}"/>
              </a:ext>
            </a:extLst>
          </p:cNvPr>
          <p:cNvSpPr>
            <a:spLocks noGrp="1"/>
          </p:cNvSpPr>
          <p:nvPr>
            <p:ph idx="1"/>
          </p:nvPr>
        </p:nvSpPr>
        <p:spPr>
          <a:xfrm>
            <a:off x="1069848" y="150829"/>
            <a:ext cx="10058400" cy="6021371"/>
          </a:xfrm>
        </p:spPr>
        <p:txBody>
          <a:bodyPr>
            <a:normAutofit lnSpcReduction="10000"/>
          </a:bodyPr>
          <a:lstStyle/>
          <a:p>
            <a:r>
              <a:rPr lang="en-AU" dirty="0"/>
              <a:t>Gradient descent is an </a:t>
            </a:r>
            <a:r>
              <a:rPr lang="en-AU" b="1" dirty="0"/>
              <a:t>iterative method</a:t>
            </a:r>
            <a:r>
              <a:rPr lang="en-AU" dirty="0"/>
              <a:t>.</a:t>
            </a:r>
          </a:p>
          <a:p>
            <a:r>
              <a:rPr lang="en-AU" dirty="0"/>
              <a:t>So we start </a:t>
            </a:r>
            <a:r>
              <a:rPr lang="en-AU" b="1" dirty="0"/>
              <a:t>some value for our model parameters </a:t>
            </a:r>
            <a:r>
              <a:rPr lang="en-AU" dirty="0"/>
              <a:t>(weights and biases), and </a:t>
            </a:r>
            <a:r>
              <a:rPr lang="en-AU" b="1" dirty="0"/>
              <a:t>improve them slowly.</a:t>
            </a:r>
          </a:p>
          <a:p>
            <a:r>
              <a:rPr lang="en-AU" dirty="0"/>
              <a:t>To improve a set of weights, we try to get a </a:t>
            </a:r>
            <a:r>
              <a:rPr lang="en-AU" b="1" dirty="0"/>
              <a:t>sense in terms of the value of the cost function </a:t>
            </a:r>
            <a:r>
              <a:rPr lang="en-AU" dirty="0"/>
              <a:t>for weights similar to the current weights (</a:t>
            </a:r>
            <a:r>
              <a:rPr lang="en-AU" b="1" dirty="0"/>
              <a:t>by calculating the gradient</a:t>
            </a:r>
            <a:r>
              <a:rPr lang="en-AU" dirty="0"/>
              <a:t>) and move in the direction in which the </a:t>
            </a:r>
            <a:r>
              <a:rPr lang="en-AU" b="1" dirty="0"/>
              <a:t>cost function reduces </a:t>
            </a:r>
            <a:r>
              <a:rPr lang="en-AU" dirty="0"/>
              <a:t>(</a:t>
            </a:r>
            <a:r>
              <a:rPr lang="en-AU" b="1" dirty="0"/>
              <a:t>decreases or is negative)</a:t>
            </a:r>
            <a:r>
              <a:rPr lang="en-AU" dirty="0"/>
              <a:t>. </a:t>
            </a:r>
          </a:p>
          <a:p>
            <a:r>
              <a:rPr lang="en-AU" dirty="0"/>
              <a:t>So standing on an iterative methodology we tend to repeat this step thousands of times.</a:t>
            </a:r>
          </a:p>
          <a:p>
            <a:r>
              <a:rPr lang="en-AU" dirty="0"/>
              <a:t>Hence by this we’ll minimize our cost function by the above explained iterative process.</a:t>
            </a:r>
          </a:p>
          <a:p>
            <a:r>
              <a:rPr lang="en-AU" dirty="0"/>
              <a:t>Let’s try to know the Equations and formulas in it:</a:t>
            </a:r>
          </a:p>
          <a:p>
            <a:r>
              <a:rPr lang="en-AU" dirty="0"/>
              <a:t>Gradient descent is used to minimize a cost function </a:t>
            </a:r>
            <a:r>
              <a:rPr lang="en-AU" b="1" dirty="0"/>
              <a:t>J(w) </a:t>
            </a:r>
            <a:r>
              <a:rPr lang="en-AU" dirty="0"/>
              <a:t>which is parameterized alongside by a model parameters </a:t>
            </a:r>
            <a:r>
              <a:rPr lang="en-AU" b="1" dirty="0"/>
              <a:t>w</a:t>
            </a:r>
            <a:r>
              <a:rPr lang="en-AU" dirty="0"/>
              <a:t>. The gradient (</a:t>
            </a:r>
            <a:r>
              <a:rPr lang="en-AU" b="1" dirty="0"/>
              <a:t>or derivative</a:t>
            </a:r>
            <a:r>
              <a:rPr lang="en-AU" dirty="0"/>
              <a:t>) shows us the </a:t>
            </a:r>
            <a:r>
              <a:rPr lang="en-AU" b="1" dirty="0"/>
              <a:t>incline or slope of the cost function. </a:t>
            </a:r>
            <a:r>
              <a:rPr lang="en-AU" dirty="0"/>
              <a:t>So to minimize the cost function, we move in the </a:t>
            </a:r>
            <a:r>
              <a:rPr lang="en-AU" b="1" dirty="0"/>
              <a:t>direction opposite to the gradient.</a:t>
            </a:r>
          </a:p>
          <a:p>
            <a:r>
              <a:rPr lang="en-AU" dirty="0"/>
              <a:t>Let G be the gradient of the cost function with respect to the parameters at a particular value w of the weight vector. That is,</a:t>
            </a:r>
          </a:p>
          <a:p>
            <a:pPr marL="0" indent="0">
              <a:buNone/>
            </a:pPr>
            <a:endParaRPr lang="en-AU" dirty="0"/>
          </a:p>
        </p:txBody>
      </p:sp>
      <p:sp>
        <p:nvSpPr>
          <p:cNvPr id="4" name="Footer Placeholder 3">
            <a:extLst>
              <a:ext uri="{FF2B5EF4-FFF2-40B4-BE49-F238E27FC236}">
                <a16:creationId xmlns:a16="http://schemas.microsoft.com/office/drawing/2014/main" id="{BDC35450-38B6-48B6-B229-615400BADB65}"/>
              </a:ext>
            </a:extLst>
          </p:cNvPr>
          <p:cNvSpPr>
            <a:spLocks noGrp="1"/>
          </p:cNvSpPr>
          <p:nvPr>
            <p:ph type="ftr" sz="quarter" idx="11"/>
          </p:nvPr>
        </p:nvSpPr>
        <p:spPr/>
        <p:txBody>
          <a:bodyPr/>
          <a:lstStyle/>
          <a:p>
            <a:r>
              <a:rPr lang="en-AU" dirty="0"/>
              <a:t>PPT BY: MADHAV MISHRA</a:t>
            </a:r>
          </a:p>
        </p:txBody>
      </p:sp>
      <p:sp>
        <p:nvSpPr>
          <p:cNvPr id="5" name="Slide Number Placeholder 4">
            <a:extLst>
              <a:ext uri="{FF2B5EF4-FFF2-40B4-BE49-F238E27FC236}">
                <a16:creationId xmlns:a16="http://schemas.microsoft.com/office/drawing/2014/main" id="{6B2FB6EA-B56F-4A26-A008-DFD19D63FC43}"/>
              </a:ext>
            </a:extLst>
          </p:cNvPr>
          <p:cNvSpPr>
            <a:spLocks noGrp="1"/>
          </p:cNvSpPr>
          <p:nvPr>
            <p:ph type="sldNum" sz="quarter" idx="12"/>
          </p:nvPr>
        </p:nvSpPr>
        <p:spPr/>
        <p:txBody>
          <a:bodyPr/>
          <a:lstStyle/>
          <a:p>
            <a:fld id="{DFF88010-E2A5-4677-AC5B-1AAE821EEE88}" type="slidenum">
              <a:rPr lang="en-AU" smtClean="0"/>
              <a:t>47</a:t>
            </a:fld>
            <a:endParaRPr lang="en-AU"/>
          </a:p>
        </p:txBody>
      </p:sp>
      <p:pic>
        <p:nvPicPr>
          <p:cNvPr id="2050" name="Picture 2">
            <a:extLst>
              <a:ext uri="{FF2B5EF4-FFF2-40B4-BE49-F238E27FC236}">
                <a16:creationId xmlns:a16="http://schemas.microsoft.com/office/drawing/2014/main" id="{A79F1D2D-7B36-42E9-97CC-B06D9753A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4181" y="5890100"/>
            <a:ext cx="1829372" cy="56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901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5A83A8-E10D-4080-8058-6A205A5EC4B5}"/>
              </a:ext>
            </a:extLst>
          </p:cNvPr>
          <p:cNvSpPr>
            <a:spLocks noGrp="1"/>
          </p:cNvSpPr>
          <p:nvPr>
            <p:ph idx="1"/>
          </p:nvPr>
        </p:nvSpPr>
        <p:spPr>
          <a:xfrm>
            <a:off x="1069848" y="220091"/>
            <a:ext cx="10058400" cy="5952109"/>
          </a:xfrm>
        </p:spPr>
        <p:txBody>
          <a:bodyPr/>
          <a:lstStyle/>
          <a:p>
            <a:r>
              <a:rPr lang="en-AU" dirty="0"/>
              <a:t>Thereafter, the gradient descent step is given by</a:t>
            </a:r>
          </a:p>
          <a:p>
            <a:endParaRPr lang="en-AU" dirty="0"/>
          </a:p>
          <a:p>
            <a:endParaRPr lang="en-AU" dirty="0"/>
          </a:p>
          <a:p>
            <a:r>
              <a:rPr lang="en-AU" dirty="0"/>
              <a:t>η = </a:t>
            </a:r>
            <a:r>
              <a:rPr lang="en-AU" b="1" dirty="0"/>
              <a:t>learning rate</a:t>
            </a:r>
            <a:r>
              <a:rPr lang="en-AU" dirty="0"/>
              <a:t> that determines the size of the steps which is taken to reach a minimum </a:t>
            </a:r>
          </a:p>
          <a:p>
            <a:r>
              <a:rPr lang="en-AU" i="1" dirty="0">
                <a:solidFill>
                  <a:srgbClr val="FF0000"/>
                </a:solidFill>
              </a:rPr>
              <a:t>Note : Here we just need to be careful about this parameter i.e. </a:t>
            </a:r>
            <a:r>
              <a:rPr lang="en-AU" b="1" i="1" dirty="0">
                <a:solidFill>
                  <a:srgbClr val="FF0000"/>
                </a:solidFill>
              </a:rPr>
              <a:t>high values of η </a:t>
            </a:r>
            <a:r>
              <a:rPr lang="en-AU" i="1" dirty="0">
                <a:solidFill>
                  <a:srgbClr val="FF0000"/>
                </a:solidFill>
              </a:rPr>
              <a:t>may go past the global minimum &amp; then the low value will reach minimum slowly.</a:t>
            </a:r>
            <a:endParaRPr lang="en-AU" dirty="0">
              <a:solidFill>
                <a:srgbClr val="FF0000"/>
              </a:solidFill>
            </a:endParaRPr>
          </a:p>
          <a:p>
            <a:pPr marL="0" indent="0">
              <a:buNone/>
            </a:pPr>
            <a:endParaRPr lang="en-AU" dirty="0"/>
          </a:p>
        </p:txBody>
      </p:sp>
      <p:sp>
        <p:nvSpPr>
          <p:cNvPr id="4" name="Footer Placeholder 3">
            <a:extLst>
              <a:ext uri="{FF2B5EF4-FFF2-40B4-BE49-F238E27FC236}">
                <a16:creationId xmlns:a16="http://schemas.microsoft.com/office/drawing/2014/main" id="{F7E4F212-1E63-4AA9-A2C2-8175E9B67A52}"/>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113BD6F6-5789-4304-84E0-FA60E0A3A1E4}"/>
              </a:ext>
            </a:extLst>
          </p:cNvPr>
          <p:cNvSpPr>
            <a:spLocks noGrp="1"/>
          </p:cNvSpPr>
          <p:nvPr>
            <p:ph type="sldNum" sz="quarter" idx="12"/>
          </p:nvPr>
        </p:nvSpPr>
        <p:spPr/>
        <p:txBody>
          <a:bodyPr/>
          <a:lstStyle/>
          <a:p>
            <a:fld id="{DFF88010-E2A5-4677-AC5B-1AAE821EEE88}" type="slidenum">
              <a:rPr lang="en-AU" smtClean="0"/>
              <a:t>48</a:t>
            </a:fld>
            <a:endParaRPr lang="en-AU"/>
          </a:p>
        </p:txBody>
      </p:sp>
      <p:pic>
        <p:nvPicPr>
          <p:cNvPr id="3074" name="Picture 2">
            <a:extLst>
              <a:ext uri="{FF2B5EF4-FFF2-40B4-BE49-F238E27FC236}">
                <a16:creationId xmlns:a16="http://schemas.microsoft.com/office/drawing/2014/main" id="{52D455E3-D6DB-4C0B-9175-453039DA4F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2969" y="685800"/>
            <a:ext cx="2736129" cy="69994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Maxima vs Minima and Global vs Local 1 (i2tutorials)">
            <a:extLst>
              <a:ext uri="{FF2B5EF4-FFF2-40B4-BE49-F238E27FC236}">
                <a16:creationId xmlns:a16="http://schemas.microsoft.com/office/drawing/2014/main" id="{CA250C38-CBE5-45D8-856B-32A063C390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0826" y="3048266"/>
            <a:ext cx="8134329" cy="3224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7879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5D6F9E-2CAB-42FF-906E-3666F5D53E5C}"/>
              </a:ext>
            </a:extLst>
          </p:cNvPr>
          <p:cNvSpPr>
            <a:spLocks noGrp="1"/>
          </p:cNvSpPr>
          <p:nvPr>
            <p:ph idx="1"/>
          </p:nvPr>
        </p:nvSpPr>
        <p:spPr>
          <a:xfrm>
            <a:off x="1069848" y="220091"/>
            <a:ext cx="10058400" cy="5952109"/>
          </a:xfrm>
        </p:spPr>
        <p:txBody>
          <a:bodyPr/>
          <a:lstStyle/>
          <a:p>
            <a:r>
              <a:rPr lang="en-AU" b="1" dirty="0"/>
              <a:t>Steps to perform Gradient Descent:</a:t>
            </a:r>
          </a:p>
          <a:p>
            <a:pPr marL="0" indent="0">
              <a:buNone/>
            </a:pPr>
            <a:endParaRPr lang="en-AU" dirty="0"/>
          </a:p>
          <a:p>
            <a:pPr marL="0" indent="0">
              <a:buNone/>
            </a:pPr>
            <a:r>
              <a:rPr lang="en-AU" b="1" dirty="0"/>
              <a:t>Step 1.</a:t>
            </a:r>
            <a:r>
              <a:rPr lang="en-AU" dirty="0"/>
              <a:t> Initialize the weights w randomly</a:t>
            </a:r>
          </a:p>
          <a:p>
            <a:pPr marL="0" indent="0">
              <a:buNone/>
            </a:pPr>
            <a:r>
              <a:rPr lang="en-AU" b="1" dirty="0"/>
              <a:t>Step 2. </a:t>
            </a:r>
            <a:r>
              <a:rPr lang="en-AU" dirty="0"/>
              <a:t>Calculate the gradients G of cost function w.r.t parameters</a:t>
            </a:r>
          </a:p>
          <a:p>
            <a:pPr marL="0" indent="0">
              <a:buNone/>
            </a:pPr>
            <a:r>
              <a:rPr lang="en-AU" b="1" dirty="0"/>
              <a:t>Step 3.</a:t>
            </a:r>
            <a:r>
              <a:rPr lang="en-AU" dirty="0"/>
              <a:t> Update the weights by an amount proportional to </a:t>
            </a:r>
            <a:r>
              <a:rPr lang="en-AU" b="1" dirty="0"/>
              <a:t>G, i.e. w = w -</a:t>
            </a:r>
            <a:r>
              <a:rPr lang="en-AU" b="1" dirty="0" err="1"/>
              <a:t>ηG</a:t>
            </a:r>
            <a:endParaRPr lang="en-AU" b="1" dirty="0"/>
          </a:p>
          <a:p>
            <a:pPr marL="0" indent="0">
              <a:buNone/>
            </a:pPr>
            <a:r>
              <a:rPr lang="en-AU" b="1" dirty="0"/>
              <a:t>Step 4. </a:t>
            </a:r>
            <a:r>
              <a:rPr lang="en-AU" dirty="0"/>
              <a:t>Repeat until </a:t>
            </a:r>
            <a:r>
              <a:rPr lang="en-AU" b="1" dirty="0"/>
              <a:t>J(w) </a:t>
            </a:r>
            <a:r>
              <a:rPr lang="en-AU" dirty="0"/>
              <a:t>stops reducing or other pre-defined termination criteria is met</a:t>
            </a:r>
          </a:p>
          <a:p>
            <a:endParaRPr lang="en-AU" dirty="0"/>
          </a:p>
        </p:txBody>
      </p:sp>
      <p:sp>
        <p:nvSpPr>
          <p:cNvPr id="4" name="Footer Placeholder 3">
            <a:extLst>
              <a:ext uri="{FF2B5EF4-FFF2-40B4-BE49-F238E27FC236}">
                <a16:creationId xmlns:a16="http://schemas.microsoft.com/office/drawing/2014/main" id="{9A19298B-ACBE-458D-BCF4-ADE41C81B949}"/>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BC181D45-B688-4000-9E46-CDD09AEC9467}"/>
              </a:ext>
            </a:extLst>
          </p:cNvPr>
          <p:cNvSpPr>
            <a:spLocks noGrp="1"/>
          </p:cNvSpPr>
          <p:nvPr>
            <p:ph type="sldNum" sz="quarter" idx="12"/>
          </p:nvPr>
        </p:nvSpPr>
        <p:spPr/>
        <p:txBody>
          <a:bodyPr/>
          <a:lstStyle/>
          <a:p>
            <a:fld id="{DFF88010-E2A5-4677-AC5B-1AAE821EEE88}" type="slidenum">
              <a:rPr lang="en-AU" smtClean="0"/>
              <a:t>49</a:t>
            </a:fld>
            <a:endParaRPr lang="en-AU"/>
          </a:p>
        </p:txBody>
      </p:sp>
    </p:spTree>
    <p:extLst>
      <p:ext uri="{BB962C8B-B14F-4D97-AF65-F5344CB8AC3E}">
        <p14:creationId xmlns:p14="http://schemas.microsoft.com/office/powerpoint/2010/main" val="2119690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0" name="Rectangle 139">
            <a:extLst>
              <a:ext uri="{FF2B5EF4-FFF2-40B4-BE49-F238E27FC236}">
                <a16:creationId xmlns:a16="http://schemas.microsoft.com/office/drawing/2014/main" id="{04C6A80A-C3F4-48DE-80ED-845C8B3E13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070" y="0"/>
            <a:ext cx="7541930"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C35BC9-89CC-48E5-8D8C-0009EF255890}"/>
              </a:ext>
            </a:extLst>
          </p:cNvPr>
          <p:cNvSpPr>
            <a:spLocks noGrp="1"/>
          </p:cNvSpPr>
          <p:nvPr>
            <p:ph type="title"/>
          </p:nvPr>
        </p:nvSpPr>
        <p:spPr>
          <a:xfrm>
            <a:off x="4970108" y="-23002"/>
            <a:ext cx="6730277" cy="775707"/>
          </a:xfrm>
          <a:ln>
            <a:noFill/>
          </a:ln>
        </p:spPr>
        <p:txBody>
          <a:bodyPr>
            <a:normAutofit fontScale="90000"/>
          </a:bodyPr>
          <a:lstStyle/>
          <a:p>
            <a:r>
              <a:rPr lang="en-AU" sz="3600" dirty="0"/>
              <a:t>Visualizing the method of least squares</a:t>
            </a:r>
          </a:p>
        </p:txBody>
      </p:sp>
      <p:pic>
        <p:nvPicPr>
          <p:cNvPr id="6" name="Picture 4" descr="visualizing-least-squares-spring">
            <a:extLst>
              <a:ext uri="{FF2B5EF4-FFF2-40B4-BE49-F238E27FC236}">
                <a16:creationId xmlns:a16="http://schemas.microsoft.com/office/drawing/2014/main" id="{9EE35BA3-85C0-462B-B0F9-8969BF956740}"/>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67908" y="3799002"/>
            <a:ext cx="3369910" cy="211710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visualizing-least-squares-spring-1">
            <a:extLst>
              <a:ext uri="{FF2B5EF4-FFF2-40B4-BE49-F238E27FC236}">
                <a16:creationId xmlns:a16="http://schemas.microsoft.com/office/drawing/2014/main" id="{D3FD1278-8DB6-4AC2-9DFD-4E2BFC70EE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044" r="20693" b="-1"/>
          <a:stretch/>
        </p:blipFill>
        <p:spPr bwMode="auto">
          <a:xfrm>
            <a:off x="725372" y="632439"/>
            <a:ext cx="3312446" cy="220502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B313DF9-0D34-4F76-B9B7-B595B105DABC}"/>
              </a:ext>
            </a:extLst>
          </p:cNvPr>
          <p:cNvSpPr>
            <a:spLocks noGrp="1"/>
          </p:cNvSpPr>
          <p:nvPr>
            <p:ph idx="1"/>
          </p:nvPr>
        </p:nvSpPr>
        <p:spPr>
          <a:xfrm>
            <a:off x="4970109" y="752705"/>
            <a:ext cx="6730276" cy="5732936"/>
          </a:xfrm>
        </p:spPr>
        <p:txBody>
          <a:bodyPr>
            <a:noAutofit/>
          </a:bodyPr>
          <a:lstStyle/>
          <a:p>
            <a:r>
              <a:rPr lang="en-AU" dirty="0"/>
              <a:t>Let’s look at the method of least squares from another perspective. Imagine that you’ve plotted some data using a scatterplot, and that you fit a line for the mean of Y through the data. Let’s lock this line in place, and attach springs between the data points and the line.</a:t>
            </a:r>
          </a:p>
          <a:p>
            <a:r>
              <a:rPr lang="en-AU" dirty="0"/>
              <a:t>Some of the data points are further from the mean line, so these springs are stretched more than others. The springs that are stretched the furthest exert the greatest force on the line.</a:t>
            </a:r>
          </a:p>
          <a:p>
            <a:r>
              <a:rPr lang="en-AU" dirty="0"/>
              <a:t>What if we unlock this mean line, and let it rotate freely around the mean of Y? The forces on the springs balance, rotating the line. The line rotates until the overall force on the line is minimized.</a:t>
            </a:r>
          </a:p>
          <a:p>
            <a:r>
              <a:rPr lang="en-AU" dirty="0"/>
              <a:t>The are some cool physics at play, involving the relationship between force and the energy needed to pull a spring a given distance. It turns out that minimizing the overall energy in the springs is equivalent to fitting a regression line using the method of least squares.</a:t>
            </a:r>
          </a:p>
          <a:p>
            <a:endParaRPr lang="en-AU" dirty="0"/>
          </a:p>
          <a:p>
            <a:endParaRPr lang="en-AU" dirty="0"/>
          </a:p>
        </p:txBody>
      </p:sp>
      <p:sp>
        <p:nvSpPr>
          <p:cNvPr id="4" name="Footer Placeholder 3">
            <a:extLst>
              <a:ext uri="{FF2B5EF4-FFF2-40B4-BE49-F238E27FC236}">
                <a16:creationId xmlns:a16="http://schemas.microsoft.com/office/drawing/2014/main" id="{C8F710E3-FF69-4F47-A728-C920589A09AF}"/>
              </a:ext>
            </a:extLst>
          </p:cNvPr>
          <p:cNvSpPr>
            <a:spLocks noGrp="1"/>
          </p:cNvSpPr>
          <p:nvPr>
            <p:ph type="ftr" sz="quarter" idx="11"/>
          </p:nvPr>
        </p:nvSpPr>
        <p:spPr>
          <a:xfrm>
            <a:off x="1088136" y="6272784"/>
            <a:ext cx="6327648" cy="365125"/>
          </a:xfrm>
        </p:spPr>
        <p:txBody>
          <a:bodyPr>
            <a:normAutofit/>
          </a:bodyPr>
          <a:lstStyle/>
          <a:p>
            <a:pPr>
              <a:spcAft>
                <a:spcPts val="600"/>
              </a:spcAft>
            </a:pPr>
            <a:r>
              <a:rPr lang="en-AU"/>
              <a:t>PPT BY: MADHAV MISHRA</a:t>
            </a:r>
          </a:p>
        </p:txBody>
      </p:sp>
      <p:grpSp>
        <p:nvGrpSpPr>
          <p:cNvPr id="142" name="Group 141">
            <a:extLst>
              <a:ext uri="{FF2B5EF4-FFF2-40B4-BE49-F238E27FC236}">
                <a16:creationId xmlns:a16="http://schemas.microsoft.com/office/drawing/2014/main" id="{9E2417C7-A82F-44F7-A96F-B751F3302F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3" name="Oval 142">
              <a:extLst>
                <a:ext uri="{FF2B5EF4-FFF2-40B4-BE49-F238E27FC236}">
                  <a16:creationId xmlns:a16="http://schemas.microsoft.com/office/drawing/2014/main" id="{C41F7344-9C8B-4289-B22F-5A9BE386F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4" name="Oval 143">
              <a:extLst>
                <a:ext uri="{FF2B5EF4-FFF2-40B4-BE49-F238E27FC236}">
                  <a16:creationId xmlns:a16="http://schemas.microsoft.com/office/drawing/2014/main" id="{3D44D01D-A2CB-4AC9-9D70-A4DC027D1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28B51B9A-CD79-4740-866A-01C9CA32175B}"/>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5</a:t>
            </a:fld>
            <a:endParaRPr lang="en-AU"/>
          </a:p>
        </p:txBody>
      </p:sp>
    </p:spTree>
    <p:extLst>
      <p:ext uri="{BB962C8B-B14F-4D97-AF65-F5344CB8AC3E}">
        <p14:creationId xmlns:p14="http://schemas.microsoft.com/office/powerpoint/2010/main" val="2608278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28EA2C-B059-4B73-8F05-5FF25327C721}"/>
              </a:ext>
            </a:extLst>
          </p:cNvPr>
          <p:cNvSpPr>
            <a:spLocks noGrp="1"/>
          </p:cNvSpPr>
          <p:nvPr>
            <p:ph idx="1"/>
          </p:nvPr>
        </p:nvSpPr>
        <p:spPr>
          <a:xfrm>
            <a:off x="321013" y="136187"/>
            <a:ext cx="5592111" cy="6501722"/>
          </a:xfrm>
        </p:spPr>
        <p:txBody>
          <a:bodyPr>
            <a:normAutofit/>
          </a:bodyPr>
          <a:lstStyle/>
          <a:p>
            <a:r>
              <a:rPr lang="en-AU" sz="1600" dirty="0"/>
              <a:t>Let’s think little &amp; understand more with below example</a:t>
            </a:r>
          </a:p>
          <a:p>
            <a:r>
              <a:rPr lang="en-AU" sz="1600" dirty="0"/>
              <a:t>Imagine you’re blind folded riding the car, and your objective is to reach the lowest altitude. </a:t>
            </a:r>
          </a:p>
          <a:p>
            <a:r>
              <a:rPr lang="en-AU" sz="1600" dirty="0"/>
              <a:t>One of the simplest strategies you can use, is to the tyre wheel on the ground will move only in the downward direction on the slope downwards, and considering that it is taking a step in the direction where the ground is descending the fastest (the tyre wheel moves fast on that direction). </a:t>
            </a:r>
          </a:p>
          <a:p>
            <a:r>
              <a:rPr lang="en-AU" sz="1600" dirty="0"/>
              <a:t>If you keep repeating this process, you might slide up &amp; down, and land up somewhere in the minimum side of the valley.</a:t>
            </a:r>
          </a:p>
          <a:p>
            <a:r>
              <a:rPr lang="en-AU" sz="1600" dirty="0"/>
              <a:t>The riding car is analogous to the cost function.</a:t>
            </a:r>
          </a:p>
          <a:p>
            <a:r>
              <a:rPr lang="en-AU" sz="1600" dirty="0"/>
              <a:t>Minimizing the cost function is analogous on trying to reach the lower altitudes.</a:t>
            </a:r>
          </a:p>
          <a:p>
            <a:r>
              <a:rPr lang="en-AU" sz="1600" dirty="0"/>
              <a:t>Feeling the slope by the cars wheel around is analogous to calculating the gradient, and taking a step and moving the car on slope is analogous to one iteration for the parameter.</a:t>
            </a:r>
          </a:p>
          <a:p>
            <a:endParaRPr lang="en-AU" sz="1600" dirty="0"/>
          </a:p>
          <a:p>
            <a:endParaRPr lang="en-AU" sz="1600" dirty="0"/>
          </a:p>
        </p:txBody>
      </p:sp>
      <p:sp>
        <p:nvSpPr>
          <p:cNvPr id="13" name="Freeform: Shape 12">
            <a:extLst>
              <a:ext uri="{FF2B5EF4-FFF2-40B4-BE49-F238E27FC236}">
                <a16:creationId xmlns:a16="http://schemas.microsoft.com/office/drawing/2014/main" id="{B16070FD-9EB8-4AC8-A8E2-267228385B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4" y="0"/>
            <a:ext cx="6278877" cy="6858000"/>
          </a:xfrm>
          <a:custGeom>
            <a:avLst/>
            <a:gdLst>
              <a:gd name="connsiteX0" fmla="*/ 45571 w 6278877"/>
              <a:gd name="connsiteY0" fmla="*/ 0 h 6858000"/>
              <a:gd name="connsiteX1" fmla="*/ 6278877 w 6278877"/>
              <a:gd name="connsiteY1" fmla="*/ 0 h 6858000"/>
              <a:gd name="connsiteX2" fmla="*/ 6278877 w 6278877"/>
              <a:gd name="connsiteY2" fmla="*/ 6858000 h 6858000"/>
              <a:gd name="connsiteX3" fmla="*/ 3292307 w 6278877"/>
              <a:gd name="connsiteY3" fmla="*/ 6858000 h 6858000"/>
              <a:gd name="connsiteX4" fmla="*/ 3181525 w 6278877"/>
              <a:gd name="connsiteY4" fmla="*/ 6786980 h 6858000"/>
              <a:gd name="connsiteX5" fmla="*/ 0 w 6278877"/>
              <a:gd name="connsiteY5" fmla="*/ 803252 h 6858000"/>
              <a:gd name="connsiteX6" fmla="*/ 37255 w 6278877"/>
              <a:gd name="connsiteY6" fmla="*/ 65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7" h="6858000">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Picture 7">
            <a:extLst>
              <a:ext uri="{FF2B5EF4-FFF2-40B4-BE49-F238E27FC236}">
                <a16:creationId xmlns:a16="http://schemas.microsoft.com/office/drawing/2014/main" id="{DE18EE8F-A85E-4967-8520-BA87D4E964B7}"/>
              </a:ext>
            </a:extLst>
          </p:cNvPr>
          <p:cNvPicPr>
            <a:picLocks noChangeAspect="1"/>
          </p:cNvPicPr>
          <p:nvPr/>
        </p:nvPicPr>
        <p:blipFill>
          <a:blip r:embed="rId2"/>
          <a:stretch>
            <a:fillRect/>
          </a:stretch>
        </p:blipFill>
        <p:spPr>
          <a:xfrm>
            <a:off x="7149829" y="534377"/>
            <a:ext cx="4873557" cy="3544102"/>
          </a:xfrm>
          <a:prstGeom prst="rect">
            <a:avLst/>
          </a:prstGeom>
        </p:spPr>
      </p:pic>
      <p:sp>
        <p:nvSpPr>
          <p:cNvPr id="4" name="Footer Placeholder 3">
            <a:extLst>
              <a:ext uri="{FF2B5EF4-FFF2-40B4-BE49-F238E27FC236}">
                <a16:creationId xmlns:a16="http://schemas.microsoft.com/office/drawing/2014/main" id="{BBCD833C-F943-4681-BD19-46FC8D98844F}"/>
              </a:ext>
            </a:extLst>
          </p:cNvPr>
          <p:cNvSpPr>
            <a:spLocks noGrp="1"/>
          </p:cNvSpPr>
          <p:nvPr>
            <p:ph type="ftr" sz="quarter" idx="11"/>
          </p:nvPr>
        </p:nvSpPr>
        <p:spPr>
          <a:xfrm>
            <a:off x="1088136" y="6272784"/>
            <a:ext cx="5187878" cy="365125"/>
          </a:xfrm>
        </p:spPr>
        <p:txBody>
          <a:bodyPr>
            <a:normAutofit/>
          </a:bodyPr>
          <a:lstStyle/>
          <a:p>
            <a:pPr>
              <a:spcAft>
                <a:spcPts val="600"/>
              </a:spcAft>
            </a:pPr>
            <a:r>
              <a:rPr lang="en-AU"/>
              <a:t>PPT BY: MADHAV MISHRA</a:t>
            </a:r>
          </a:p>
        </p:txBody>
      </p:sp>
      <p:sp>
        <p:nvSpPr>
          <p:cNvPr id="5" name="Slide Number Placeholder 4">
            <a:extLst>
              <a:ext uri="{FF2B5EF4-FFF2-40B4-BE49-F238E27FC236}">
                <a16:creationId xmlns:a16="http://schemas.microsoft.com/office/drawing/2014/main" id="{DFD4788C-F4C1-4513-84B0-5C73692882C6}"/>
              </a:ext>
            </a:extLst>
          </p:cNvPr>
          <p:cNvSpPr>
            <a:spLocks noGrp="1"/>
          </p:cNvSpPr>
          <p:nvPr>
            <p:ph type="sldNum" sz="quarter" idx="12"/>
          </p:nvPr>
        </p:nvSpPr>
        <p:spPr>
          <a:xfrm>
            <a:off x="11311128" y="6272784"/>
            <a:ext cx="640080" cy="365125"/>
          </a:xfrm>
        </p:spPr>
        <p:txBody>
          <a:bodyPr>
            <a:normAutofit/>
          </a:bodyPr>
          <a:lstStyle/>
          <a:p>
            <a:pPr>
              <a:spcAft>
                <a:spcPts val="600"/>
              </a:spcAft>
            </a:pPr>
            <a:fld id="{DFF88010-E2A5-4677-AC5B-1AAE821EEE88}" type="slidenum">
              <a:rPr lang="en-AU" smtClean="0"/>
              <a:pPr>
                <a:spcAft>
                  <a:spcPts val="600"/>
                </a:spcAft>
              </a:pPr>
              <a:t>50</a:t>
            </a:fld>
            <a:endParaRPr lang="en-AU"/>
          </a:p>
        </p:txBody>
      </p:sp>
      <p:sp>
        <p:nvSpPr>
          <p:cNvPr id="6" name="AutoShape 2">
            <a:extLst>
              <a:ext uri="{FF2B5EF4-FFF2-40B4-BE49-F238E27FC236}">
                <a16:creationId xmlns:a16="http://schemas.microsoft.com/office/drawing/2014/main" id="{D85E2B60-F214-4E8F-8ADD-16B6D491F4C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Tree>
    <p:extLst>
      <p:ext uri="{BB962C8B-B14F-4D97-AF65-F5344CB8AC3E}">
        <p14:creationId xmlns:p14="http://schemas.microsoft.com/office/powerpoint/2010/main" val="22991070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F20174-4F4D-4C0C-90D2-15A5D96F6BFF}"/>
              </a:ext>
            </a:extLst>
          </p:cNvPr>
          <p:cNvSpPr>
            <a:spLocks noGrp="1"/>
          </p:cNvSpPr>
          <p:nvPr>
            <p:ph idx="1"/>
          </p:nvPr>
        </p:nvSpPr>
        <p:spPr>
          <a:xfrm>
            <a:off x="1069848" y="220091"/>
            <a:ext cx="10058400" cy="5952109"/>
          </a:xfrm>
        </p:spPr>
        <p:txBody>
          <a:bodyPr/>
          <a:lstStyle/>
          <a:p>
            <a:r>
              <a:rPr lang="en-AU" dirty="0"/>
              <a:t>Finally let’s see the </a:t>
            </a:r>
            <a:r>
              <a:rPr lang="en-AU" b="1" dirty="0"/>
              <a:t>multiple variants of Gradient Descent</a:t>
            </a:r>
          </a:p>
          <a:p>
            <a:r>
              <a:rPr lang="en-AU" dirty="0"/>
              <a:t>It consists of multiple variants which are used depending on the amount of data which is being used to calculate the gradient.</a:t>
            </a:r>
          </a:p>
          <a:p>
            <a:r>
              <a:rPr lang="en-AU" dirty="0"/>
              <a:t>Reason for this variation is the computational efficiency of the models because they can have many (million) data points in a datasets.</a:t>
            </a:r>
          </a:p>
          <a:p>
            <a:r>
              <a:rPr lang="en-AU" dirty="0"/>
              <a:t>So in this calculating entire dataset is very expensive. So it is divided as the</a:t>
            </a:r>
          </a:p>
          <a:p>
            <a:r>
              <a:rPr lang="en-AU" dirty="0"/>
              <a:t>Batch gradient descent, Stochastic gradient descent &amp; Mini-Batch Gradient descent.</a:t>
            </a:r>
          </a:p>
          <a:p>
            <a:r>
              <a:rPr lang="en-AU" b="1" dirty="0"/>
              <a:t>Batch gradient descent</a:t>
            </a:r>
            <a:endParaRPr lang="en-AU" dirty="0"/>
          </a:p>
          <a:p>
            <a:pPr marL="0" indent="0">
              <a:buNone/>
            </a:pPr>
            <a:r>
              <a:rPr lang="en-AU" dirty="0"/>
              <a:t>It computes the gradient of the cost function </a:t>
            </a:r>
            <a:r>
              <a:rPr lang="en-AU" b="1" dirty="0"/>
              <a:t>w.r.t</a:t>
            </a:r>
            <a:r>
              <a:rPr lang="en-AU" dirty="0"/>
              <a:t> to parameter </a:t>
            </a:r>
            <a:r>
              <a:rPr lang="en-AU" b="1" dirty="0"/>
              <a:t>w</a:t>
            </a:r>
            <a:r>
              <a:rPr lang="en-AU" dirty="0"/>
              <a:t> for entire training data.</a:t>
            </a:r>
          </a:p>
          <a:p>
            <a:pPr marL="0" indent="0">
              <a:buNone/>
            </a:pPr>
            <a:r>
              <a:rPr lang="en-AU" dirty="0"/>
              <a:t>As we need to calculate the gradients for the entire dataset to perform one basic parameter update.</a:t>
            </a:r>
          </a:p>
          <a:p>
            <a:pPr marL="0" indent="0">
              <a:buNone/>
            </a:pPr>
            <a:r>
              <a:rPr lang="en-AU" dirty="0"/>
              <a:t>Hence batch gradient descent can be very slow as of it computational efficiency.</a:t>
            </a:r>
          </a:p>
          <a:p>
            <a:endParaRPr lang="en-AU" dirty="0"/>
          </a:p>
          <a:p>
            <a:endParaRPr lang="en-AU" dirty="0"/>
          </a:p>
        </p:txBody>
      </p:sp>
      <p:sp>
        <p:nvSpPr>
          <p:cNvPr id="4" name="Footer Placeholder 3">
            <a:extLst>
              <a:ext uri="{FF2B5EF4-FFF2-40B4-BE49-F238E27FC236}">
                <a16:creationId xmlns:a16="http://schemas.microsoft.com/office/drawing/2014/main" id="{7817814E-13F3-45B6-AC0A-FA8029BBDFAE}"/>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8067BC4B-7DF9-4107-B208-BE85207C954D}"/>
              </a:ext>
            </a:extLst>
          </p:cNvPr>
          <p:cNvSpPr>
            <a:spLocks noGrp="1"/>
          </p:cNvSpPr>
          <p:nvPr>
            <p:ph type="sldNum" sz="quarter" idx="12"/>
          </p:nvPr>
        </p:nvSpPr>
        <p:spPr/>
        <p:txBody>
          <a:bodyPr/>
          <a:lstStyle/>
          <a:p>
            <a:fld id="{DFF88010-E2A5-4677-AC5B-1AAE821EEE88}" type="slidenum">
              <a:rPr lang="en-AU" smtClean="0"/>
              <a:t>51</a:t>
            </a:fld>
            <a:endParaRPr lang="en-AU"/>
          </a:p>
        </p:txBody>
      </p:sp>
    </p:spTree>
    <p:extLst>
      <p:ext uri="{BB962C8B-B14F-4D97-AF65-F5344CB8AC3E}">
        <p14:creationId xmlns:p14="http://schemas.microsoft.com/office/powerpoint/2010/main" val="30718587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1FA6FF-2C64-4AC7-99BB-3ACE17BFC3A7}"/>
              </a:ext>
            </a:extLst>
          </p:cNvPr>
          <p:cNvSpPr>
            <a:spLocks noGrp="1"/>
          </p:cNvSpPr>
          <p:nvPr>
            <p:ph idx="1"/>
          </p:nvPr>
        </p:nvSpPr>
        <p:spPr>
          <a:xfrm>
            <a:off x="1069848" y="220091"/>
            <a:ext cx="10058400" cy="5952109"/>
          </a:xfrm>
        </p:spPr>
        <p:txBody>
          <a:bodyPr>
            <a:normAutofit/>
          </a:bodyPr>
          <a:lstStyle/>
          <a:p>
            <a:r>
              <a:rPr lang="en-AU" b="1" dirty="0"/>
              <a:t>Stochastic gradient descent</a:t>
            </a:r>
            <a:endParaRPr lang="en-AU" dirty="0"/>
          </a:p>
          <a:p>
            <a:pPr marL="0" indent="0">
              <a:buNone/>
            </a:pPr>
            <a:r>
              <a:rPr lang="en-AU" dirty="0"/>
              <a:t>Here it computes the gradient for </a:t>
            </a:r>
            <a:r>
              <a:rPr lang="en-AU" b="1" dirty="0"/>
              <a:t>each training sample (xi)</a:t>
            </a:r>
            <a:r>
              <a:rPr lang="en-AU" dirty="0"/>
              <a:t> i.e. a single training data point is used for each update.</a:t>
            </a:r>
          </a:p>
          <a:p>
            <a:r>
              <a:rPr lang="en-AU" b="1" dirty="0"/>
              <a:t>Mini-Batch gradient descent</a:t>
            </a:r>
            <a:endParaRPr lang="en-AU" dirty="0"/>
          </a:p>
          <a:p>
            <a:pPr marL="0" indent="0">
              <a:buNone/>
            </a:pPr>
            <a:r>
              <a:rPr lang="en-AU" dirty="0"/>
              <a:t>Here we calculate the gradient for each small </a:t>
            </a:r>
            <a:r>
              <a:rPr lang="en-AU" b="1" dirty="0"/>
              <a:t>mini-batch of training data.</a:t>
            </a:r>
            <a:endParaRPr lang="en-AU" dirty="0"/>
          </a:p>
          <a:p>
            <a:pPr marL="0" indent="0">
              <a:buNone/>
            </a:pPr>
            <a:r>
              <a:rPr lang="en-AU" dirty="0"/>
              <a:t>We perform it as:</a:t>
            </a:r>
          </a:p>
          <a:p>
            <a:pPr marL="0" indent="0">
              <a:buNone/>
            </a:pPr>
            <a:r>
              <a:rPr lang="en-AU" dirty="0"/>
              <a:t>First divide the training data into small batches (say M samples / batch) then we perform one update per mini-batch. M is usually in the range 30–500, depending on the problem.</a:t>
            </a:r>
          </a:p>
          <a:p>
            <a:r>
              <a:rPr lang="en-AU" dirty="0"/>
              <a:t>Amongst all of these mini-batch &amp; Stochastic Gradient Descent are most popular.</a:t>
            </a:r>
          </a:p>
          <a:p>
            <a:r>
              <a:rPr lang="en-AU" dirty="0"/>
              <a:t>Here mini-batch is used for computing infrastructure which can be compliers or CPUs</a:t>
            </a:r>
          </a:p>
          <a:p>
            <a:pPr marL="0" indent="0">
              <a:buNone/>
            </a:pPr>
            <a:endParaRPr lang="en-AU" dirty="0"/>
          </a:p>
          <a:p>
            <a:endParaRPr lang="en-AU" dirty="0"/>
          </a:p>
        </p:txBody>
      </p:sp>
      <p:sp>
        <p:nvSpPr>
          <p:cNvPr id="4" name="Footer Placeholder 3">
            <a:extLst>
              <a:ext uri="{FF2B5EF4-FFF2-40B4-BE49-F238E27FC236}">
                <a16:creationId xmlns:a16="http://schemas.microsoft.com/office/drawing/2014/main" id="{F15AA805-1F49-4827-93D3-7ABD4BC90208}"/>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A089707D-E016-478F-BFA2-C05E9DDA629D}"/>
              </a:ext>
            </a:extLst>
          </p:cNvPr>
          <p:cNvSpPr>
            <a:spLocks noGrp="1"/>
          </p:cNvSpPr>
          <p:nvPr>
            <p:ph type="sldNum" sz="quarter" idx="12"/>
          </p:nvPr>
        </p:nvSpPr>
        <p:spPr/>
        <p:txBody>
          <a:bodyPr/>
          <a:lstStyle/>
          <a:p>
            <a:fld id="{DFF88010-E2A5-4677-AC5B-1AAE821EEE88}" type="slidenum">
              <a:rPr lang="en-AU" smtClean="0"/>
              <a:t>52</a:t>
            </a:fld>
            <a:endParaRPr lang="en-AU"/>
          </a:p>
        </p:txBody>
      </p:sp>
    </p:spTree>
    <p:extLst>
      <p:ext uri="{BB962C8B-B14F-4D97-AF65-F5344CB8AC3E}">
        <p14:creationId xmlns:p14="http://schemas.microsoft.com/office/powerpoint/2010/main" val="6159943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F1B6616-3DD1-4B4B-95B0-0E2223F3E06D}"/>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FE31378A-CCE8-48B4-BB57-304A7416214A}"/>
              </a:ext>
            </a:extLst>
          </p:cNvPr>
          <p:cNvSpPr>
            <a:spLocks noGrp="1"/>
          </p:cNvSpPr>
          <p:nvPr>
            <p:ph type="sldNum" sz="quarter" idx="12"/>
          </p:nvPr>
        </p:nvSpPr>
        <p:spPr/>
        <p:txBody>
          <a:bodyPr/>
          <a:lstStyle/>
          <a:p>
            <a:fld id="{DFF88010-E2A5-4677-AC5B-1AAE821EEE88}" type="slidenum">
              <a:rPr lang="en-AU" smtClean="0"/>
              <a:t>53</a:t>
            </a:fld>
            <a:endParaRPr lang="en-AU"/>
          </a:p>
        </p:txBody>
      </p:sp>
      <p:pic>
        <p:nvPicPr>
          <p:cNvPr id="1026" name="Picture 2" descr="The end GIF - Find on GIFER">
            <a:extLst>
              <a:ext uri="{FF2B5EF4-FFF2-40B4-BE49-F238E27FC236}">
                <a16:creationId xmlns:a16="http://schemas.microsoft.com/office/drawing/2014/main" id="{1BE90108-B3DD-4B74-B94A-E00E4417C0EB}"/>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696880" y="2959819"/>
            <a:ext cx="4572000" cy="32194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nions GIFs | Tenor">
            <a:extLst>
              <a:ext uri="{FF2B5EF4-FFF2-40B4-BE49-F238E27FC236}">
                <a16:creationId xmlns:a16="http://schemas.microsoft.com/office/drawing/2014/main" id="{0733E719-3FA5-4CCD-AD3C-6EC65027A34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251960" y="678731"/>
            <a:ext cx="2992814" cy="1986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6308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5509DC5-4B28-477A-938C-EF8A7C337EF9}"/>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422A0F4B-1098-416E-8010-A22BD7077EFF}"/>
              </a:ext>
            </a:extLst>
          </p:cNvPr>
          <p:cNvSpPr>
            <a:spLocks noGrp="1"/>
          </p:cNvSpPr>
          <p:nvPr>
            <p:ph type="sldNum" sz="quarter" idx="12"/>
          </p:nvPr>
        </p:nvSpPr>
        <p:spPr/>
        <p:txBody>
          <a:bodyPr/>
          <a:lstStyle/>
          <a:p>
            <a:fld id="{DFF88010-E2A5-4677-AC5B-1AAE821EEE88}" type="slidenum">
              <a:rPr lang="en-AU" smtClean="0"/>
              <a:t>6</a:t>
            </a:fld>
            <a:endParaRPr lang="en-AU"/>
          </a:p>
        </p:txBody>
      </p:sp>
      <p:pic>
        <p:nvPicPr>
          <p:cNvPr id="6" name="Picture 5">
            <a:extLst>
              <a:ext uri="{FF2B5EF4-FFF2-40B4-BE49-F238E27FC236}">
                <a16:creationId xmlns:a16="http://schemas.microsoft.com/office/drawing/2014/main" id="{79482752-3A88-4511-9F6D-5B90E469C8C1}"/>
              </a:ext>
            </a:extLst>
          </p:cNvPr>
          <p:cNvPicPr>
            <a:picLocks noChangeAspect="1"/>
          </p:cNvPicPr>
          <p:nvPr/>
        </p:nvPicPr>
        <p:blipFill>
          <a:blip r:embed="rId2"/>
          <a:stretch>
            <a:fillRect/>
          </a:stretch>
        </p:blipFill>
        <p:spPr>
          <a:xfrm>
            <a:off x="272273" y="220092"/>
            <a:ext cx="4484908" cy="2221552"/>
          </a:xfrm>
          <a:prstGeom prst="rect">
            <a:avLst/>
          </a:prstGeom>
        </p:spPr>
      </p:pic>
      <p:pic>
        <p:nvPicPr>
          <p:cNvPr id="7" name="Picture 6">
            <a:extLst>
              <a:ext uri="{FF2B5EF4-FFF2-40B4-BE49-F238E27FC236}">
                <a16:creationId xmlns:a16="http://schemas.microsoft.com/office/drawing/2014/main" id="{82B754AD-1FFC-4769-88D2-0263257AAAEA}"/>
              </a:ext>
            </a:extLst>
          </p:cNvPr>
          <p:cNvPicPr>
            <a:picLocks noChangeAspect="1"/>
          </p:cNvPicPr>
          <p:nvPr/>
        </p:nvPicPr>
        <p:blipFill>
          <a:blip r:embed="rId3"/>
          <a:stretch>
            <a:fillRect/>
          </a:stretch>
        </p:blipFill>
        <p:spPr>
          <a:xfrm>
            <a:off x="6244101" y="439420"/>
            <a:ext cx="5775201" cy="1973803"/>
          </a:xfrm>
          <a:prstGeom prst="rect">
            <a:avLst/>
          </a:prstGeom>
        </p:spPr>
      </p:pic>
      <p:pic>
        <p:nvPicPr>
          <p:cNvPr id="8" name="Picture 7">
            <a:extLst>
              <a:ext uri="{FF2B5EF4-FFF2-40B4-BE49-F238E27FC236}">
                <a16:creationId xmlns:a16="http://schemas.microsoft.com/office/drawing/2014/main" id="{048A3A00-D649-4376-88E5-4EC508A24D3E}"/>
              </a:ext>
            </a:extLst>
          </p:cNvPr>
          <p:cNvPicPr>
            <a:picLocks noChangeAspect="1"/>
          </p:cNvPicPr>
          <p:nvPr/>
        </p:nvPicPr>
        <p:blipFill>
          <a:blip r:embed="rId4"/>
          <a:stretch>
            <a:fillRect/>
          </a:stretch>
        </p:blipFill>
        <p:spPr>
          <a:xfrm>
            <a:off x="2514727" y="3413453"/>
            <a:ext cx="6327647" cy="2723154"/>
          </a:xfrm>
          <a:prstGeom prst="rect">
            <a:avLst/>
          </a:prstGeom>
        </p:spPr>
      </p:pic>
      <p:pic>
        <p:nvPicPr>
          <p:cNvPr id="1026" name="Picture 2" descr="Door Signs - Direction Arrow (Left/Right/UP/Down) - SELF Adhesive - NO  Nailing - JUST Stick-IT-UP! (Common): Amazon.in: Industrial &amp; Scientific">
            <a:extLst>
              <a:ext uri="{FF2B5EF4-FFF2-40B4-BE49-F238E27FC236}">
                <a16:creationId xmlns:a16="http://schemas.microsoft.com/office/drawing/2014/main" id="{3362BAB6-7B85-45B5-9BFE-2EE9F97007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2875" y="366607"/>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wn Arrow Symbol png download - 1024*1024 - Free Transparent Arrow Down  png Download. - CleanPNG / KissPNG">
            <a:extLst>
              <a:ext uri="{FF2B5EF4-FFF2-40B4-BE49-F238E27FC236}">
                <a16:creationId xmlns:a16="http://schemas.microsoft.com/office/drawing/2014/main" id="{382328E1-2649-4FD2-AF01-63D7557AAC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91375" y="2611209"/>
            <a:ext cx="1390970" cy="875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110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FD568-8E55-4940-B7CF-99D0858198FA}"/>
              </a:ext>
            </a:extLst>
          </p:cNvPr>
          <p:cNvSpPr>
            <a:spLocks noGrp="1"/>
          </p:cNvSpPr>
          <p:nvPr>
            <p:ph type="title"/>
          </p:nvPr>
        </p:nvSpPr>
        <p:spPr>
          <a:xfrm>
            <a:off x="1066800" y="220091"/>
            <a:ext cx="10058400" cy="608877"/>
          </a:xfrm>
        </p:spPr>
        <p:txBody>
          <a:bodyPr>
            <a:normAutofit fontScale="90000"/>
          </a:bodyPr>
          <a:lstStyle/>
          <a:p>
            <a:r>
              <a:rPr lang="en-AU" dirty="0"/>
              <a:t>Multivariate Linear Regression</a:t>
            </a:r>
          </a:p>
        </p:txBody>
      </p:sp>
      <p:sp>
        <p:nvSpPr>
          <p:cNvPr id="3" name="Content Placeholder 2">
            <a:extLst>
              <a:ext uri="{FF2B5EF4-FFF2-40B4-BE49-F238E27FC236}">
                <a16:creationId xmlns:a16="http://schemas.microsoft.com/office/drawing/2014/main" id="{07B47B97-3F7A-42C8-89B4-F985972B1F54}"/>
              </a:ext>
            </a:extLst>
          </p:cNvPr>
          <p:cNvSpPr>
            <a:spLocks noGrp="1"/>
          </p:cNvSpPr>
          <p:nvPr>
            <p:ph idx="1"/>
          </p:nvPr>
        </p:nvSpPr>
        <p:spPr>
          <a:xfrm>
            <a:off x="1069848" y="904973"/>
            <a:ext cx="10058400" cy="5732936"/>
          </a:xfrm>
        </p:spPr>
        <p:txBody>
          <a:bodyPr/>
          <a:lstStyle/>
          <a:p>
            <a:r>
              <a:rPr lang="en-AU" dirty="0"/>
              <a:t>Multivariate Regression is one of the simplest Machine Learning Algorithm. It comes under the class of Supervised Learning Algorithms </a:t>
            </a:r>
            <a:r>
              <a:rPr lang="en-AU" dirty="0" err="1"/>
              <a:t>i.e</a:t>
            </a:r>
            <a:r>
              <a:rPr lang="en-AU" dirty="0"/>
              <a:t>, when we are provided with training dataset. </a:t>
            </a:r>
            <a:endParaRPr lang="en-AU" b="1" dirty="0"/>
          </a:p>
          <a:p>
            <a:r>
              <a:rPr lang="en-AU" b="1" dirty="0"/>
              <a:t>Multivariate Regression</a:t>
            </a:r>
            <a:r>
              <a:rPr lang="en-AU" dirty="0"/>
              <a:t> is a method used to measure the degree at which more than one independent </a:t>
            </a:r>
            <a:r>
              <a:rPr lang="en-AU" dirty="0">
                <a:hlinkClick r:id="rId2" tooltip="variable"/>
              </a:rPr>
              <a:t>variable</a:t>
            </a:r>
            <a:r>
              <a:rPr lang="en-AU" dirty="0"/>
              <a:t> (</a:t>
            </a:r>
            <a:r>
              <a:rPr lang="en-AU" b="1" dirty="0"/>
              <a:t>predictors</a:t>
            </a:r>
            <a:r>
              <a:rPr lang="en-AU" dirty="0"/>
              <a:t>) and more than one dependent variable (</a:t>
            </a:r>
            <a:r>
              <a:rPr lang="en-AU" b="1" dirty="0"/>
              <a:t>responses</a:t>
            </a:r>
            <a:r>
              <a:rPr lang="en-AU" dirty="0"/>
              <a:t>), are </a:t>
            </a:r>
            <a:r>
              <a:rPr lang="en-AU" dirty="0">
                <a:hlinkClick r:id="rId3" tooltip="linearly"/>
              </a:rPr>
              <a:t>linearly</a:t>
            </a:r>
            <a:r>
              <a:rPr lang="en-AU" dirty="0"/>
              <a:t> related. </a:t>
            </a:r>
          </a:p>
          <a:p>
            <a:r>
              <a:rPr lang="en-AU" dirty="0"/>
              <a:t>The method is broadly used to predict the </a:t>
            </a:r>
            <a:r>
              <a:rPr lang="en-AU" dirty="0" err="1"/>
              <a:t>behavior</a:t>
            </a:r>
            <a:r>
              <a:rPr lang="en-AU" dirty="0"/>
              <a:t> of the response variables associated to changes in the predictor variables, once a desired degree of relation has been established.</a:t>
            </a:r>
          </a:p>
          <a:p>
            <a:r>
              <a:rPr lang="en-AU" dirty="0"/>
              <a:t>This is quite similar to the simple linear regression model we have discussed previously, but with multiple independent variables contributing to the dependent variable and hence multiple coefficients to determine and complex computation due to the added variables.</a:t>
            </a:r>
          </a:p>
          <a:p>
            <a:r>
              <a:rPr lang="en-AU" dirty="0"/>
              <a:t> Jumping straight into the equation of multivariate linear regression,</a:t>
            </a:r>
          </a:p>
          <a:p>
            <a:endParaRPr lang="en-AU" dirty="0"/>
          </a:p>
        </p:txBody>
      </p:sp>
      <p:sp>
        <p:nvSpPr>
          <p:cNvPr id="4" name="Footer Placeholder 3">
            <a:extLst>
              <a:ext uri="{FF2B5EF4-FFF2-40B4-BE49-F238E27FC236}">
                <a16:creationId xmlns:a16="http://schemas.microsoft.com/office/drawing/2014/main" id="{01FB5E6C-4CD2-435A-B1EB-D377A4990853}"/>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7A420827-4C46-4586-A28D-B11BCC987129}"/>
              </a:ext>
            </a:extLst>
          </p:cNvPr>
          <p:cNvSpPr>
            <a:spLocks noGrp="1"/>
          </p:cNvSpPr>
          <p:nvPr>
            <p:ph type="sldNum" sz="quarter" idx="12"/>
          </p:nvPr>
        </p:nvSpPr>
        <p:spPr/>
        <p:txBody>
          <a:bodyPr/>
          <a:lstStyle/>
          <a:p>
            <a:fld id="{DFF88010-E2A5-4677-AC5B-1AAE821EEE88}" type="slidenum">
              <a:rPr lang="en-AU" smtClean="0"/>
              <a:t>7</a:t>
            </a:fld>
            <a:endParaRPr lang="en-AU"/>
          </a:p>
        </p:txBody>
      </p:sp>
      <p:pic>
        <p:nvPicPr>
          <p:cNvPr id="6" name="Picture 5">
            <a:extLst>
              <a:ext uri="{FF2B5EF4-FFF2-40B4-BE49-F238E27FC236}">
                <a16:creationId xmlns:a16="http://schemas.microsoft.com/office/drawing/2014/main" id="{7D7B43CE-79AA-4507-B498-E344CF9BBE75}"/>
              </a:ext>
            </a:extLst>
          </p:cNvPr>
          <p:cNvPicPr>
            <a:picLocks noChangeAspect="1"/>
          </p:cNvPicPr>
          <p:nvPr/>
        </p:nvPicPr>
        <p:blipFill>
          <a:blip r:embed="rId4"/>
          <a:stretch>
            <a:fillRect/>
          </a:stretch>
        </p:blipFill>
        <p:spPr>
          <a:xfrm>
            <a:off x="3390225" y="5533165"/>
            <a:ext cx="5411549" cy="839723"/>
          </a:xfrm>
          <a:prstGeom prst="rect">
            <a:avLst/>
          </a:prstGeom>
        </p:spPr>
      </p:pic>
    </p:spTree>
    <p:extLst>
      <p:ext uri="{BB962C8B-B14F-4D97-AF65-F5344CB8AC3E}">
        <p14:creationId xmlns:p14="http://schemas.microsoft.com/office/powerpoint/2010/main" val="2763900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BA17A-CF2D-47BD-9B93-B97B44C6FF6F}"/>
              </a:ext>
            </a:extLst>
          </p:cNvPr>
          <p:cNvSpPr>
            <a:spLocks noGrp="1"/>
          </p:cNvSpPr>
          <p:nvPr>
            <p:ph type="title"/>
          </p:nvPr>
        </p:nvSpPr>
        <p:spPr>
          <a:xfrm>
            <a:off x="1066800" y="220090"/>
            <a:ext cx="10058400" cy="618895"/>
          </a:xfrm>
        </p:spPr>
        <p:txBody>
          <a:bodyPr>
            <a:noAutofit/>
          </a:bodyPr>
          <a:lstStyle/>
          <a:p>
            <a:r>
              <a:rPr lang="en-AU" sz="2800" dirty="0"/>
              <a:t>Some of the problems that can be solved using this model are:</a:t>
            </a:r>
          </a:p>
        </p:txBody>
      </p:sp>
      <p:sp>
        <p:nvSpPr>
          <p:cNvPr id="3" name="Content Placeholder 2">
            <a:extLst>
              <a:ext uri="{FF2B5EF4-FFF2-40B4-BE49-F238E27FC236}">
                <a16:creationId xmlns:a16="http://schemas.microsoft.com/office/drawing/2014/main" id="{D91215B0-13D4-403D-889D-8D2E2E6CD03B}"/>
              </a:ext>
            </a:extLst>
          </p:cNvPr>
          <p:cNvSpPr>
            <a:spLocks noGrp="1"/>
          </p:cNvSpPr>
          <p:nvPr>
            <p:ph idx="1"/>
          </p:nvPr>
        </p:nvSpPr>
        <p:spPr>
          <a:xfrm>
            <a:off x="1088136" y="1122132"/>
            <a:ext cx="10058400" cy="5333214"/>
          </a:xfrm>
        </p:spPr>
        <p:txBody>
          <a:bodyPr>
            <a:normAutofit lnSpcReduction="10000"/>
          </a:bodyPr>
          <a:lstStyle/>
          <a:p>
            <a:pPr fontAlgn="base"/>
            <a:r>
              <a:rPr lang="en-AU" dirty="0"/>
              <a:t>A researcher has collected data on three psychological variables, four academic variables (standardized test scores), and the type of educational program the student is in for 600 high school students. She is interested in how the set of psychological variables is related to the academic variables and the type of program the student is in.</a:t>
            </a:r>
          </a:p>
          <a:p>
            <a:pPr fontAlgn="base"/>
            <a:r>
              <a:rPr lang="en-AU" dirty="0"/>
              <a:t>A doctor has collected data on cholesterol, blood pressure, and weight.  She also collected data on the eating habits of the subjects (e.g., how many ounces of red meat, fish, dairy products, and chocolate consumed per week).  She wants to investigate the relationship between the three measures of health and eating habits.</a:t>
            </a:r>
          </a:p>
          <a:p>
            <a:pPr fontAlgn="base"/>
            <a:r>
              <a:rPr lang="en-AU" dirty="0"/>
              <a:t>A property dealer wants to set housing prices which are based various factors like Size of house, No of bedrooms, Age of house, etc.</a:t>
            </a:r>
          </a:p>
          <a:p>
            <a:pPr marL="0" indent="0" fontAlgn="base">
              <a:buNone/>
            </a:pPr>
            <a:r>
              <a:rPr lang="en-AU" b="1" dirty="0"/>
              <a:t>Note:</a:t>
            </a:r>
          </a:p>
          <a:p>
            <a:r>
              <a:rPr lang="en-AU" dirty="0"/>
              <a:t>Multiple Regression: The </a:t>
            </a:r>
            <a:r>
              <a:rPr lang="en-AU" b="1" dirty="0"/>
              <a:t>Multiple Regression</a:t>
            </a:r>
            <a:r>
              <a:rPr lang="en-AU" dirty="0"/>
              <a:t> model, relates more than one predictor and one response.</a:t>
            </a:r>
          </a:p>
          <a:p>
            <a:r>
              <a:rPr lang="en-AU" dirty="0"/>
              <a:t>Multivariate Regression: The </a:t>
            </a:r>
            <a:r>
              <a:rPr lang="en-AU" b="1" dirty="0"/>
              <a:t>Multivariate Regression</a:t>
            </a:r>
            <a:r>
              <a:rPr lang="en-AU" dirty="0"/>
              <a:t> model, relates more than one predictor and more than one response.</a:t>
            </a:r>
          </a:p>
        </p:txBody>
      </p:sp>
      <p:sp>
        <p:nvSpPr>
          <p:cNvPr id="4" name="Footer Placeholder 3">
            <a:extLst>
              <a:ext uri="{FF2B5EF4-FFF2-40B4-BE49-F238E27FC236}">
                <a16:creationId xmlns:a16="http://schemas.microsoft.com/office/drawing/2014/main" id="{FE9F2129-0D90-4114-BACA-B92B0C276C72}"/>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9D7EFD30-8037-4282-A0F9-E3302AE6C81E}"/>
              </a:ext>
            </a:extLst>
          </p:cNvPr>
          <p:cNvSpPr>
            <a:spLocks noGrp="1"/>
          </p:cNvSpPr>
          <p:nvPr>
            <p:ph type="sldNum" sz="quarter" idx="12"/>
          </p:nvPr>
        </p:nvSpPr>
        <p:spPr/>
        <p:txBody>
          <a:bodyPr/>
          <a:lstStyle/>
          <a:p>
            <a:fld id="{DFF88010-E2A5-4677-AC5B-1AAE821EEE88}" type="slidenum">
              <a:rPr lang="en-AU" smtClean="0"/>
              <a:t>8</a:t>
            </a:fld>
            <a:endParaRPr lang="en-AU"/>
          </a:p>
        </p:txBody>
      </p:sp>
    </p:spTree>
    <p:extLst>
      <p:ext uri="{BB962C8B-B14F-4D97-AF65-F5344CB8AC3E}">
        <p14:creationId xmlns:p14="http://schemas.microsoft.com/office/powerpoint/2010/main" val="2785265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A2E1F-3F57-41B3-98A6-E771FBAB9411}"/>
              </a:ext>
            </a:extLst>
          </p:cNvPr>
          <p:cNvSpPr>
            <a:spLocks noGrp="1"/>
          </p:cNvSpPr>
          <p:nvPr>
            <p:ph type="title"/>
          </p:nvPr>
        </p:nvSpPr>
        <p:spPr>
          <a:xfrm>
            <a:off x="966153" y="136429"/>
            <a:ext cx="10058400" cy="835121"/>
          </a:xfrm>
        </p:spPr>
        <p:txBody>
          <a:bodyPr>
            <a:normAutofit fontScale="90000"/>
          </a:bodyPr>
          <a:lstStyle/>
          <a:p>
            <a:r>
              <a:rPr lang="en-AU" dirty="0"/>
              <a:t>Multivariate Linear Regression Example</a:t>
            </a:r>
          </a:p>
        </p:txBody>
      </p:sp>
      <p:sp>
        <p:nvSpPr>
          <p:cNvPr id="4" name="Footer Placeholder 3">
            <a:extLst>
              <a:ext uri="{FF2B5EF4-FFF2-40B4-BE49-F238E27FC236}">
                <a16:creationId xmlns:a16="http://schemas.microsoft.com/office/drawing/2014/main" id="{F83496A8-3008-440D-A8A2-0E801A607CA0}"/>
              </a:ext>
            </a:extLst>
          </p:cNvPr>
          <p:cNvSpPr>
            <a:spLocks noGrp="1"/>
          </p:cNvSpPr>
          <p:nvPr>
            <p:ph type="ftr" sz="quarter" idx="11"/>
          </p:nvPr>
        </p:nvSpPr>
        <p:spPr/>
        <p:txBody>
          <a:bodyPr/>
          <a:lstStyle/>
          <a:p>
            <a:r>
              <a:rPr lang="en-AU"/>
              <a:t>PPT BY: MADHAV MISHRA</a:t>
            </a:r>
          </a:p>
        </p:txBody>
      </p:sp>
      <p:sp>
        <p:nvSpPr>
          <p:cNvPr id="5" name="Slide Number Placeholder 4">
            <a:extLst>
              <a:ext uri="{FF2B5EF4-FFF2-40B4-BE49-F238E27FC236}">
                <a16:creationId xmlns:a16="http://schemas.microsoft.com/office/drawing/2014/main" id="{AB58C943-007B-44A8-B4D0-292020D81EDE}"/>
              </a:ext>
            </a:extLst>
          </p:cNvPr>
          <p:cNvSpPr>
            <a:spLocks noGrp="1"/>
          </p:cNvSpPr>
          <p:nvPr>
            <p:ph type="sldNum" sz="quarter" idx="12"/>
          </p:nvPr>
        </p:nvSpPr>
        <p:spPr/>
        <p:txBody>
          <a:bodyPr/>
          <a:lstStyle/>
          <a:p>
            <a:fld id="{DFF88010-E2A5-4677-AC5B-1AAE821EEE88}" type="slidenum">
              <a:rPr lang="en-AU" smtClean="0"/>
              <a:t>9</a:t>
            </a:fld>
            <a:endParaRPr lang="en-AU"/>
          </a:p>
        </p:txBody>
      </p:sp>
      <p:pic>
        <p:nvPicPr>
          <p:cNvPr id="1026" name="Picture 2" descr="Multivariate Linear Regression in Python from Scratch – ParsecTech">
            <a:extLst>
              <a:ext uri="{FF2B5EF4-FFF2-40B4-BE49-F238E27FC236}">
                <a16:creationId xmlns:a16="http://schemas.microsoft.com/office/drawing/2014/main" id="{3F93D3EA-CAE3-4DE4-AB31-F05C196ABB10}"/>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047999" y="1254613"/>
            <a:ext cx="6804107" cy="5485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62112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4691</Words>
  <Application>Microsoft Office PowerPoint</Application>
  <PresentationFormat>Widescreen</PresentationFormat>
  <Paragraphs>501</Paragraphs>
  <Slides>53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Arial</vt:lpstr>
      <vt:lpstr>Calibri</vt:lpstr>
      <vt:lpstr>Comic Sans MS</vt:lpstr>
      <vt:lpstr>Rockwell</vt:lpstr>
      <vt:lpstr>Rockwell Condensed</vt:lpstr>
      <vt:lpstr>Rockwell Extra Bold</vt:lpstr>
      <vt:lpstr>Wingdings</vt:lpstr>
      <vt:lpstr>Wood Type</vt:lpstr>
      <vt:lpstr>Machine Learning</vt:lpstr>
      <vt:lpstr>Topics to be Covered…</vt:lpstr>
      <vt:lpstr>Least Squares Method</vt:lpstr>
      <vt:lpstr>PowerPoint Presentation</vt:lpstr>
      <vt:lpstr>Visualizing the method of least squares</vt:lpstr>
      <vt:lpstr>PowerPoint Presentation</vt:lpstr>
      <vt:lpstr>Multivariate Linear Regression</vt:lpstr>
      <vt:lpstr>Some of the problems that can be solved using this model are:</vt:lpstr>
      <vt:lpstr>Multivariate Linear Regression Example</vt:lpstr>
      <vt:lpstr>Regularized Regression</vt:lpstr>
      <vt:lpstr>PowerPoint Presentation</vt:lpstr>
      <vt:lpstr>PowerPoint Presentation</vt:lpstr>
      <vt:lpstr>PowerPoint Presentation</vt:lpstr>
      <vt:lpstr>PowerPoint Presentation</vt:lpstr>
      <vt:lpstr>Lasso Regression</vt:lpstr>
      <vt:lpstr>PowerPoint Presentation</vt:lpstr>
      <vt:lpstr>PowerPoint Presentation</vt:lpstr>
      <vt:lpstr>Bias/Variance Trade-off</vt:lpstr>
      <vt:lpstr>Bias VS Variance Tradeoff</vt:lpstr>
      <vt:lpstr>PowerPoint Presentation</vt:lpstr>
      <vt:lpstr>Dimension Reduction</vt:lpstr>
      <vt:lpstr>PowerPoint Presentation</vt:lpstr>
      <vt:lpstr>Logistic Regression</vt:lpstr>
      <vt:lpstr>PowerPoint Presentation</vt:lpstr>
      <vt:lpstr>Example </vt:lpstr>
      <vt:lpstr>Time Series Analysis &amp; Forecasting </vt:lpstr>
      <vt:lpstr>PowerPoint Presentation</vt:lpstr>
      <vt:lpstr>Forecasting:</vt:lpstr>
      <vt:lpstr>Perceptron</vt:lpstr>
      <vt:lpstr>PowerPoint Presentation</vt:lpstr>
      <vt:lpstr>PowerPoint Presentation</vt:lpstr>
      <vt:lpstr>PowerPoint Presentation</vt:lpstr>
      <vt:lpstr>Perceptron Learning Rule </vt:lpstr>
      <vt:lpstr>Perceptron Function</vt:lpstr>
      <vt:lpstr>Inputs of a Perceptron</vt:lpstr>
      <vt:lpstr>Activation Functions of Perceptron</vt:lpstr>
      <vt:lpstr>PowerPoint Presentation</vt:lpstr>
      <vt:lpstr>Support Vector Machine(SVM)</vt:lpstr>
      <vt:lpstr>PowerPoint Presentation</vt:lpstr>
      <vt:lpstr>PowerPoint Presentation</vt:lpstr>
      <vt:lpstr>PowerPoint Presentation</vt:lpstr>
      <vt:lpstr>PowerPoint Presentation</vt:lpstr>
      <vt:lpstr>PowerPoint Presentation</vt:lpstr>
      <vt:lpstr>PowerPoint Presentation</vt:lpstr>
      <vt:lpstr>Gradient Descent</vt:lpstr>
      <vt:lpstr>Soft Margin SVM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Mishra, Madhav</dc:creator>
  <cp:lastModifiedBy>Mishra, Madhav</cp:lastModifiedBy>
  <cp:revision>3</cp:revision>
  <dcterms:created xsi:type="dcterms:W3CDTF">2020-10-12T04:59:29Z</dcterms:created>
  <dcterms:modified xsi:type="dcterms:W3CDTF">2020-10-12T05:17:05Z</dcterms:modified>
</cp:coreProperties>
</file>